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7" r:id="rId2"/>
    <p:sldId id="289" r:id="rId3"/>
    <p:sldId id="271" r:id="rId4"/>
    <p:sldId id="272" r:id="rId5"/>
    <p:sldId id="273" r:id="rId6"/>
    <p:sldId id="274" r:id="rId7"/>
    <p:sldId id="258" r:id="rId8"/>
    <p:sldId id="400" r:id="rId9"/>
    <p:sldId id="401" r:id="rId10"/>
    <p:sldId id="402" r:id="rId11"/>
    <p:sldId id="513" r:id="rId12"/>
    <p:sldId id="515" r:id="rId13"/>
    <p:sldId id="522" r:id="rId14"/>
    <p:sldId id="516" r:id="rId15"/>
    <p:sldId id="517" r:id="rId16"/>
    <p:sldId id="518" r:id="rId17"/>
    <p:sldId id="519" r:id="rId18"/>
    <p:sldId id="490" r:id="rId19"/>
    <p:sldId id="491" r:id="rId20"/>
    <p:sldId id="492" r:id="rId21"/>
    <p:sldId id="512" r:id="rId22"/>
    <p:sldId id="503" r:id="rId23"/>
    <p:sldId id="504" r:id="rId24"/>
    <p:sldId id="505" r:id="rId25"/>
    <p:sldId id="506" r:id="rId26"/>
    <p:sldId id="507" r:id="rId27"/>
    <p:sldId id="508" r:id="rId28"/>
    <p:sldId id="509" r:id="rId29"/>
    <p:sldId id="510" r:id="rId30"/>
    <p:sldId id="523" r:id="rId31"/>
    <p:sldId id="524" r:id="rId32"/>
    <p:sldId id="488"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41125B28-1D64-4A47-BF3D-E963DAC850A0}">
          <p14:sldIdLst>
            <p14:sldId id="277"/>
            <p14:sldId id="289"/>
            <p14:sldId id="271"/>
            <p14:sldId id="272"/>
            <p14:sldId id="273"/>
            <p14:sldId id="274"/>
            <p14:sldId id="258"/>
            <p14:sldId id="400"/>
            <p14:sldId id="401"/>
            <p14:sldId id="402"/>
            <p14:sldId id="513"/>
            <p14:sldId id="515"/>
            <p14:sldId id="522"/>
            <p14:sldId id="516"/>
            <p14:sldId id="517"/>
            <p14:sldId id="518"/>
            <p14:sldId id="519"/>
            <p14:sldId id="490"/>
            <p14:sldId id="491"/>
            <p14:sldId id="492"/>
            <p14:sldId id="512"/>
            <p14:sldId id="503"/>
            <p14:sldId id="504"/>
            <p14:sldId id="505"/>
            <p14:sldId id="506"/>
            <p14:sldId id="507"/>
            <p14:sldId id="508"/>
            <p14:sldId id="509"/>
            <p14:sldId id="510"/>
            <p14:sldId id="523"/>
            <p14:sldId id="524"/>
            <p14:sldId id="488"/>
          </p14:sldIdLst>
        </p14:section>
      </p14:sectionLst>
    </p:ext>
    <p:ext uri="{EFAFB233-063F-42B5-8137-9DF3F51BA10A}">
      <p15:sldGuideLst xmlns:p15="http://schemas.microsoft.com/office/powerpoint/2012/main">
        <p15:guide id="1" pos="3840" userDrawn="1">
          <p15:clr>
            <a:srgbClr val="A4A3A4"/>
          </p15:clr>
        </p15:guide>
        <p15:guide id="3" pos="778" userDrawn="1">
          <p15:clr>
            <a:srgbClr val="A4A3A4"/>
          </p15:clr>
        </p15:guide>
        <p15:guide id="4" orient="horz" pos="2260" userDrawn="1">
          <p15:clr>
            <a:srgbClr val="A4A3A4"/>
          </p15:clr>
        </p15:guide>
        <p15:guide id="5"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A0000"/>
    <a:srgbClr val="FF3333"/>
    <a:srgbClr val="F5901E"/>
    <a:srgbClr val="D24436"/>
    <a:srgbClr val="FFB915"/>
    <a:srgbClr val="82C341"/>
    <a:srgbClr val="7030A0"/>
    <a:srgbClr val="4472C4"/>
    <a:srgbClr val="965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5" autoAdjust="0"/>
    <p:restoredTop sz="96525" autoAdjust="0"/>
  </p:normalViewPr>
  <p:slideViewPr>
    <p:cSldViewPr snapToGrid="0" showGuides="1">
      <p:cViewPr varScale="1">
        <p:scale>
          <a:sx n="110" d="100"/>
          <a:sy n="110" d="100"/>
        </p:scale>
        <p:origin x="858" y="108"/>
      </p:cViewPr>
      <p:guideLst>
        <p:guide pos="3840"/>
        <p:guide pos="778"/>
        <p:guide orient="horz" pos="2260"/>
        <p:guide orient="horz" pos="4320"/>
      </p:guideLst>
    </p:cSldViewPr>
  </p:slid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DDEE2-27E6-4117-B271-84FE34B848A9}" type="datetimeFigureOut">
              <a:rPr lang="pl-PL" smtClean="0"/>
              <a:t>06.07.2021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6FFB9-897B-4A72-B630-6ECC328146AF}" type="slidenum">
              <a:rPr lang="pl-PL" smtClean="0"/>
              <a:t>‹#›</a:t>
            </a:fld>
            <a:endParaRPr lang="pl-PL"/>
          </a:p>
        </p:txBody>
      </p:sp>
    </p:spTree>
    <p:extLst>
      <p:ext uri="{BB962C8B-B14F-4D97-AF65-F5344CB8AC3E}">
        <p14:creationId xmlns:p14="http://schemas.microsoft.com/office/powerpoint/2010/main" val="92069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6</a:t>
            </a:fld>
            <a:endParaRPr lang="pl-PL"/>
          </a:p>
        </p:txBody>
      </p:sp>
    </p:spTree>
    <p:extLst>
      <p:ext uri="{BB962C8B-B14F-4D97-AF65-F5344CB8AC3E}">
        <p14:creationId xmlns:p14="http://schemas.microsoft.com/office/powerpoint/2010/main" val="239939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32</a:t>
            </a:fld>
            <a:endParaRPr lang="pl-PL"/>
          </a:p>
        </p:txBody>
      </p:sp>
    </p:spTree>
    <p:extLst>
      <p:ext uri="{BB962C8B-B14F-4D97-AF65-F5344CB8AC3E}">
        <p14:creationId xmlns:p14="http://schemas.microsoft.com/office/powerpoint/2010/main" val="390451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0458EE-AB65-4D2D-B4D8-907E0B484DF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7CA6A4B-BA46-4630-BB57-ED9C1DB05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2234649-C1F8-41F9-8D3A-D5FC09A57CD6}"/>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B5B5C839-1609-42E2-8FE9-DE1B73B32A6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39060BA-F28A-4A62-BD1B-8FAAEE7B83D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600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6DFAC9-742B-404F-AC9B-1236F0E4D58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4CA92C8-80AE-46A3-9F9C-4CA34570F81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395C1EE-61F1-4C55-84B7-4AA1DAAA86CD}"/>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C8FF524F-12A6-4EFB-8387-9C091E31D7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18BEF50-A706-4551-909C-70AFE9C7D73C}"/>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7836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00DC1A9-186F-4E59-97C5-4DA3433851A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3182B33-31F1-4959-BCCD-717ACCBA336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00643BF-9201-4106-BEB1-0A74C3FD7128}"/>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80241DC7-DE70-45B5-A54B-6A40AD89B6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61F4D25-D467-4FEC-AFF9-48E14778C9B6}"/>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90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DA75A5-B533-4F6F-B14F-696A5118385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BDB7B28-668E-478A-8116-ACDC9BE9366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F1FB75-4583-45C0-8490-B15ACDAA766E}"/>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45FD8011-6116-43DF-B534-2C61C514FD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AA6AF13-CE5C-4AE1-9CCE-CDCD95B42FB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89250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2D5CE4-103E-48F9-A21C-B7C1F2E37A2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7137330-991A-42FA-83FC-55352636C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5118C06-5609-4ED6-9ACB-B073B971FC48}"/>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19E26EDC-5F0E-458C-AF1B-4B81A6CF88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F1FEAFD-9B25-4C90-A16B-05808CD05EC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90004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C0DC3E-BE43-4A5E-80BF-CE1763E883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90AFA4A-CDEC-4879-A062-1D0D17418B2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629CE75-A7CE-4B03-8DC2-F57EA943D5B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3A38189D-FADE-46CE-B047-277AEF7785ED}"/>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6" name="Symbol zastępczy stopki 5">
            <a:extLst>
              <a:ext uri="{FF2B5EF4-FFF2-40B4-BE49-F238E27FC236}">
                <a16:creationId xmlns:a16="http://schemas.microsoft.com/office/drawing/2014/main" id="{7C6FD4FB-3860-47F8-A4D7-1E151747D1F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385EB0-A58F-4FCC-845A-D70B2964097A}"/>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78931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1B54E6-43A0-43A9-BD0C-1C35C22DF89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8143DCE-32E8-4584-BADF-9681B8206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3DD277E4-88E5-4AEA-89E8-A9F5E36FC103}"/>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E868B66F-DC81-4244-B19A-DCDC0E19E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9C6490A-80EF-4D00-9DCB-B7BF2BA4F0E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E6D6025-E349-4BFA-80B9-F7FC272A5B2F}"/>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8" name="Symbol zastępczy stopki 7">
            <a:extLst>
              <a:ext uri="{FF2B5EF4-FFF2-40B4-BE49-F238E27FC236}">
                <a16:creationId xmlns:a16="http://schemas.microsoft.com/office/drawing/2014/main" id="{1926139D-024E-486B-9117-BF001E113D6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0966885-ECF8-452C-8065-28CB81E6AB8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2380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805BAF-D862-4213-88D7-F8075AA8E04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9AED24C-8503-43D0-9A54-A3F5E54958C5}"/>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4" name="Symbol zastępczy stopki 3">
            <a:extLst>
              <a:ext uri="{FF2B5EF4-FFF2-40B4-BE49-F238E27FC236}">
                <a16:creationId xmlns:a16="http://schemas.microsoft.com/office/drawing/2014/main" id="{B2C61A5F-3ABB-49C4-AE2A-35AD8FE3C26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4E50E5B4-F288-4445-AA68-D071C6433F4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14970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FB75157-AA9D-4BC4-B492-3402B1F9BAC6}"/>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3" name="Symbol zastępczy stopki 2">
            <a:extLst>
              <a:ext uri="{FF2B5EF4-FFF2-40B4-BE49-F238E27FC236}">
                <a16:creationId xmlns:a16="http://schemas.microsoft.com/office/drawing/2014/main" id="{CF481AB0-D425-4B79-84D3-2D988FF7108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679BE6B-2047-4B7B-AAA6-8A501F690754}"/>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36019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74845-875A-4D7B-88F1-6D2572D4A72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048F9DD-D572-462A-9400-3D1B35D09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5AC81AD-C502-4F71-877F-3CEA132A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6FF4E98-2452-4D28-825B-1C72D08F5252}"/>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6" name="Symbol zastępczy stopki 5">
            <a:extLst>
              <a:ext uri="{FF2B5EF4-FFF2-40B4-BE49-F238E27FC236}">
                <a16:creationId xmlns:a16="http://schemas.microsoft.com/office/drawing/2014/main" id="{7AC4CFA7-4D20-4547-945A-D41392BAEF4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1E12748-4261-48F1-99E1-90693233323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380780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04224-2A65-4293-8C49-1DE625DC567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2FE2406-2364-4103-9247-F89B5F449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47EA8F6-8EDF-463D-9AEA-F0CF40AD1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C9BC631-EBD5-492C-8A62-29D4E2DEC447}"/>
              </a:ext>
            </a:extLst>
          </p:cNvPr>
          <p:cNvSpPr>
            <a:spLocks noGrp="1"/>
          </p:cNvSpPr>
          <p:nvPr>
            <p:ph type="dt" sz="half" idx="10"/>
          </p:nvPr>
        </p:nvSpPr>
        <p:spPr/>
        <p:txBody>
          <a:bodyPr/>
          <a:lstStyle/>
          <a:p>
            <a:fld id="{48D791CD-5555-415C-ADB5-726342004173}" type="datetimeFigureOut">
              <a:rPr lang="pl-PL" smtClean="0"/>
              <a:t>06.07.2021</a:t>
            </a:fld>
            <a:endParaRPr lang="pl-PL"/>
          </a:p>
        </p:txBody>
      </p:sp>
      <p:sp>
        <p:nvSpPr>
          <p:cNvPr id="6" name="Symbol zastępczy stopki 5">
            <a:extLst>
              <a:ext uri="{FF2B5EF4-FFF2-40B4-BE49-F238E27FC236}">
                <a16:creationId xmlns:a16="http://schemas.microsoft.com/office/drawing/2014/main" id="{01090625-E93C-48BA-B055-0E26CF61904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7DEB551-5E5A-469B-9DAF-59FE14698EA7}"/>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97951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D5ADEAE-91EF-4F3C-BCCD-F5495FB5E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6AD2CBD-C310-4DD7-8637-B553C0DB7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E3F78C7-17F2-47DA-8CE7-AA6A96606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791CD-5555-415C-ADB5-726342004173}" type="datetimeFigureOut">
              <a:rPr lang="pl-PL" smtClean="0"/>
              <a:t>06.07.2021</a:t>
            </a:fld>
            <a:endParaRPr lang="pl-PL"/>
          </a:p>
        </p:txBody>
      </p:sp>
      <p:sp>
        <p:nvSpPr>
          <p:cNvPr id="5" name="Symbol zastępczy stopki 4">
            <a:extLst>
              <a:ext uri="{FF2B5EF4-FFF2-40B4-BE49-F238E27FC236}">
                <a16:creationId xmlns:a16="http://schemas.microsoft.com/office/drawing/2014/main" id="{9928DAEA-A969-44D8-947A-EBD42558F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15EE3F7-DDF4-4D49-9EE3-1A0776ABD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4C9E4-7EE2-4816-97F4-7B0D3E92EC3E}" type="slidenum">
              <a:rPr lang="pl-PL" smtClean="0"/>
              <a:t>‹#›</a:t>
            </a:fld>
            <a:endParaRPr lang="pl-PL"/>
          </a:p>
        </p:txBody>
      </p:sp>
    </p:spTree>
    <p:extLst>
      <p:ext uri="{BB962C8B-B14F-4D97-AF65-F5344CB8AC3E}">
        <p14:creationId xmlns:p14="http://schemas.microsoft.com/office/powerpoint/2010/main" val="2691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slide" Target="slide18.xml"/><Relationship Id="rId12" Type="http://schemas.openxmlformats.org/officeDocument/2006/relationships/image" Target="../media/image17.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slide" Target="slide14.xml"/><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slide" Target="slide15.xml"/><Relationship Id="rId9" Type="http://schemas.openxmlformats.org/officeDocument/2006/relationships/image" Target="../media/image14.sv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slide" Target="slide23.xml"/><Relationship Id="rId26" Type="http://schemas.openxmlformats.org/officeDocument/2006/relationships/image" Target="../media/image43.svg"/><Relationship Id="rId3" Type="http://schemas.openxmlformats.org/officeDocument/2006/relationships/image" Target="../media/image27.svg"/><Relationship Id="rId21" Type="http://schemas.openxmlformats.org/officeDocument/2006/relationships/slide" Target="slide25.xml"/><Relationship Id="rId7" Type="http://schemas.openxmlformats.org/officeDocument/2006/relationships/image" Target="../media/image29.svg"/><Relationship Id="rId12" Type="http://schemas.openxmlformats.org/officeDocument/2006/relationships/slide" Target="slide26.xml"/><Relationship Id="rId17" Type="http://schemas.openxmlformats.org/officeDocument/2006/relationships/image" Target="../media/image37.svg"/><Relationship Id="rId25" Type="http://schemas.openxmlformats.org/officeDocument/2006/relationships/image" Target="../media/image42.png"/><Relationship Id="rId2" Type="http://schemas.openxmlformats.org/officeDocument/2006/relationships/image" Target="../media/image26.png"/><Relationship Id="rId16" Type="http://schemas.openxmlformats.org/officeDocument/2006/relationships/image" Target="../media/image36.png"/><Relationship Id="rId20"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slide" Target="slide22.xml"/><Relationship Id="rId5" Type="http://schemas.openxmlformats.org/officeDocument/2006/relationships/image" Target="../media/image14.svg"/><Relationship Id="rId15" Type="http://schemas.openxmlformats.org/officeDocument/2006/relationships/slide" Target="slide24.xml"/><Relationship Id="rId23" Type="http://schemas.openxmlformats.org/officeDocument/2006/relationships/image" Target="../media/image41.svg"/><Relationship Id="rId10" Type="http://schemas.openxmlformats.org/officeDocument/2006/relationships/image" Target="../media/image32.png"/><Relationship Id="rId19"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31.svg"/><Relationship Id="rId14" Type="http://schemas.openxmlformats.org/officeDocument/2006/relationships/image" Target="../media/image35.svg"/><Relationship Id="rId22" Type="http://schemas.openxmlformats.org/officeDocument/2006/relationships/image" Target="../media/image40.png"/><Relationship Id="rId27"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6.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45.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4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48.jpeg"/><Relationship Id="rId16" Type="http://schemas.openxmlformats.org/officeDocument/2006/relationships/slide" Target="slide24.xml"/><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51.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46.png"/><Relationship Id="rId25" Type="http://schemas.openxmlformats.org/officeDocument/2006/relationships/slide" Target="slide22.xml"/><Relationship Id="rId2" Type="http://schemas.openxmlformats.org/officeDocument/2006/relationships/image" Target="../media/image50.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52.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53.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6.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54.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5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slide" Target="slide25.xml"/><Relationship Id="rId27"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4.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65.png"/><Relationship Id="rId18" Type="http://schemas.openxmlformats.org/officeDocument/2006/relationships/image" Target="../media/image29.svg"/><Relationship Id="rId3" Type="http://schemas.openxmlformats.org/officeDocument/2006/relationships/image" Target="../media/image24.png"/><Relationship Id="rId21" Type="http://schemas.openxmlformats.org/officeDocument/2006/relationships/image" Target="../media/image70.png"/><Relationship Id="rId7" Type="http://schemas.openxmlformats.org/officeDocument/2006/relationships/image" Target="../media/image13.png"/><Relationship Id="rId12" Type="http://schemas.openxmlformats.org/officeDocument/2006/relationships/image" Target="../media/image64.svg"/><Relationship Id="rId17" Type="http://schemas.openxmlformats.org/officeDocument/2006/relationships/image" Target="../media/image28.png"/><Relationship Id="rId2" Type="http://schemas.openxmlformats.org/officeDocument/2006/relationships/image" Target="../media/image57.jpeg"/><Relationship Id="rId16" Type="http://schemas.openxmlformats.org/officeDocument/2006/relationships/image" Target="../media/image68.svg"/><Relationship Id="rId20"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hyperlink" Target="https://as-pl.com/es" TargetMode="External"/><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s-pl.com/es"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hyperlink" Target="https://as-pl.com/" TargetMode="External"/><Relationship Id="rId4" Type="http://schemas.openxmlformats.org/officeDocument/2006/relationships/hyperlink" Target="https://as-pl.com/e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info@as-pl.com" TargetMode="External"/><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hyperlink" Target="https://as-pl.co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409371"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986581519"/>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Sede</a:t>
            </a: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Departamento</a:t>
            </a:r>
            <a:r>
              <a:rPr lang="pl-PL" sz="1000" dirty="0">
                <a:solidFill>
                  <a:schemeClr val="bg1"/>
                </a:solidFill>
                <a:latin typeface="Century Gothic" panose="020B0502020202020204" pitchFamily="34" charset="0"/>
              </a:rPr>
              <a:t> de </a:t>
            </a:r>
            <a:r>
              <a:rPr lang="pl-PL" sz="1000" dirty="0" err="1">
                <a:solidFill>
                  <a:schemeClr val="bg1"/>
                </a:solidFill>
                <a:latin typeface="Century Gothic" panose="020B0502020202020204" pitchFamily="34" charset="0"/>
              </a:rPr>
              <a:t>Ventas</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Fábrica</a:t>
            </a:r>
            <a:endParaRPr lang="pl-PL" sz="1000" dirty="0">
              <a:solidFill>
                <a:schemeClr val="bg1"/>
              </a:solidFill>
              <a:latin typeface="Century Gothic" panose="020B0502020202020204" pitchFamily="34" charset="0"/>
            </a:endParaRP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571" y="132377"/>
            <a:ext cx="266580" cy="107598"/>
          </a:xfrm>
          <a:prstGeom prst="rect">
            <a:avLst/>
          </a:prstGeom>
        </p:spPr>
      </p:pic>
      <p:sp>
        <p:nvSpPr>
          <p:cNvPr id="32" name="Prostokąt 31">
            <a:extLst>
              <a:ext uri="{FF2B5EF4-FFF2-40B4-BE49-F238E27FC236}">
                <a16:creationId xmlns:a16="http://schemas.microsoft.com/office/drawing/2014/main" id="{44A225E6-05F6-4866-A6C9-1FBE6FDA3342}"/>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1C1F3E2A-715D-49B8-91D0-2B7B9BB3C786}"/>
              </a:ext>
            </a:extLst>
          </p:cNvPr>
          <p:cNvSpPr txBox="1"/>
          <p:nvPr/>
        </p:nvSpPr>
        <p:spPr>
          <a:xfrm>
            <a:off x="669852" y="5512705"/>
            <a:ext cx="2939622" cy="276999"/>
          </a:xfrm>
          <a:prstGeom prst="rect">
            <a:avLst/>
          </a:prstGeom>
          <a:noFill/>
        </p:spPr>
        <p:txBody>
          <a:bodyPr wrap="square" rtlCol="0">
            <a:spAutoFit/>
          </a:bodyPr>
          <a:lstStyle/>
          <a:p>
            <a:r>
              <a:rPr lang="es-ES" sz="1200" dirty="0">
                <a:latin typeface="Century Gothic" panose="020B0502020202020204" pitchFamily="34" charset="0"/>
              </a:rPr>
              <a:t>Sede y Sucursales</a:t>
            </a:r>
          </a:p>
        </p:txBody>
      </p:sp>
      <p:sp>
        <p:nvSpPr>
          <p:cNvPr id="34" name="Prostokąt 33">
            <a:extLst>
              <a:ext uri="{FF2B5EF4-FFF2-40B4-BE49-F238E27FC236}">
                <a16:creationId xmlns:a16="http://schemas.microsoft.com/office/drawing/2014/main" id="{876C077E-490A-4636-A171-6D3AAB4650C5}"/>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2CE348D6-C3EB-4587-BC06-BF9FCD14CF39}"/>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spTree>
    <p:extLst>
      <p:ext uri="{BB962C8B-B14F-4D97-AF65-F5344CB8AC3E}">
        <p14:creationId xmlns:p14="http://schemas.microsoft.com/office/powerpoint/2010/main" val="4281900031"/>
      </p:ext>
    </p:extLst>
  </p:cSld>
  <p:clrMapOvr>
    <a:masterClrMapping/>
  </p:clrMapOvr>
  <mc:AlternateContent xmlns:mc="http://schemas.openxmlformats.org/markup-compatibility/2006" xmlns:p159="http://schemas.microsoft.com/office/powerpoint/2015/09/main">
    <mc:Choice Requires="p159">
      <p:transition spd="med" advTm="0">
        <p159:morph option="byObject"/>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50"/>
                                        <p:tgtEl>
                                          <p:spTgt spid="28">
                                            <p:txEl>
                                              <p:pRg st="0" end="0"/>
                                            </p:txEl>
                                          </p:spTgt>
                                        </p:tgtEl>
                                      </p:cBhvr>
                                    </p:animEffect>
                                  </p:childTnLst>
                                </p:cTn>
                              </p:par>
                            </p:childTnLst>
                          </p:cTn>
                        </p:par>
                        <p:par>
                          <p:cTn id="13" fill="hold">
                            <p:stCondLst>
                              <p:cond delay="4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250" fill="hold"/>
                                        <p:tgtEl>
                                          <p:spTgt spid="25"/>
                                        </p:tgtEl>
                                        <p:attrNameLst>
                                          <p:attrName>ppt_x</p:attrName>
                                        </p:attrNameLst>
                                      </p:cBhvr>
                                      <p:tavLst>
                                        <p:tav tm="0">
                                          <p:val>
                                            <p:strVal val="#ppt_x"/>
                                          </p:val>
                                        </p:tav>
                                        <p:tav tm="100000">
                                          <p:val>
                                            <p:strVal val="#ppt_x"/>
                                          </p:val>
                                        </p:tav>
                                      </p:tavLst>
                                    </p:anim>
                                    <p:anim calcmode="lin" valueType="num">
                                      <p:cBhvr additive="base">
                                        <p:cTn id="17" dur="25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650"/>
                            </p:stCondLst>
                            <p:childTnLst>
                              <p:par>
                                <p:cTn id="19" presetID="10" presetClass="entr" presetSubtype="0" fill="hold" grpId="0" nodeType="after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150"/>
                                        <p:tgtEl>
                                          <p:spTgt spid="29">
                                            <p:txEl>
                                              <p:pRg st="0" end="0"/>
                                            </p:txEl>
                                          </p:spTgt>
                                        </p:tgtEl>
                                      </p:cBhvr>
                                    </p:animEffect>
                                  </p:childTnLst>
                                </p:cTn>
                              </p:par>
                            </p:childTnLst>
                          </p:cTn>
                        </p:par>
                        <p:par>
                          <p:cTn id="22" fill="hold">
                            <p:stCondLst>
                              <p:cond delay="8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50" fill="hold"/>
                                        <p:tgtEl>
                                          <p:spTgt spid="26"/>
                                        </p:tgtEl>
                                        <p:attrNameLst>
                                          <p:attrName>ppt_x</p:attrName>
                                        </p:attrNameLst>
                                      </p:cBhvr>
                                      <p:tavLst>
                                        <p:tav tm="0">
                                          <p:val>
                                            <p:strVal val="#ppt_x"/>
                                          </p:val>
                                        </p:tav>
                                        <p:tav tm="100000">
                                          <p:val>
                                            <p:strVal val="#ppt_x"/>
                                          </p:val>
                                        </p:tav>
                                      </p:tavLst>
                                    </p:anim>
                                    <p:anim calcmode="lin" valueType="num">
                                      <p:cBhvr additive="base">
                                        <p:cTn id="26" dur="250" fill="hold"/>
                                        <p:tgtEl>
                                          <p:spTgt spid="26"/>
                                        </p:tgtEl>
                                        <p:attrNameLst>
                                          <p:attrName>ppt_y</p:attrName>
                                        </p:attrNameLst>
                                      </p:cBhvr>
                                      <p:tavLst>
                                        <p:tav tm="0">
                                          <p:val>
                                            <p:strVal val="0-#ppt_h/2"/>
                                          </p:val>
                                        </p:tav>
                                        <p:tav tm="100000">
                                          <p:val>
                                            <p:strVal val="#ppt_y"/>
                                          </p:val>
                                        </p:tav>
                                      </p:tavLst>
                                    </p:anim>
                                  </p:childTnLst>
                                </p:cTn>
                              </p:par>
                            </p:childTnLst>
                          </p:cTn>
                        </p:par>
                        <p:par>
                          <p:cTn id="27" fill="hold">
                            <p:stCondLst>
                              <p:cond delay="1050"/>
                            </p:stCondLst>
                            <p:childTnLst>
                              <p:par>
                                <p:cTn id="28" presetID="10" presetClass="entr" presetSubtype="0" fill="hold" grpId="0" nodeType="after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1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Sede</a:t>
            </a: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Departamento</a:t>
            </a:r>
            <a:r>
              <a:rPr lang="pl-PL" sz="1000" dirty="0">
                <a:solidFill>
                  <a:schemeClr val="bg1"/>
                </a:solidFill>
                <a:latin typeface="Century Gothic" panose="020B0502020202020204" pitchFamily="34" charset="0"/>
              </a:rPr>
              <a:t> de </a:t>
            </a:r>
            <a:r>
              <a:rPr lang="pl-PL" sz="1000" dirty="0" err="1">
                <a:solidFill>
                  <a:schemeClr val="bg1"/>
                </a:solidFill>
                <a:latin typeface="Century Gothic" panose="020B0502020202020204" pitchFamily="34" charset="0"/>
              </a:rPr>
              <a:t>Ventas</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Fábrica</a:t>
            </a:r>
            <a:endParaRPr lang="pl-PL" sz="1000" dirty="0">
              <a:solidFill>
                <a:schemeClr val="bg1"/>
              </a:solidFill>
              <a:latin typeface="Century Gothic" panose="020B0502020202020204" pitchFamily="34" charset="0"/>
            </a:endParaRPr>
          </a:p>
        </p:txBody>
      </p:sp>
      <p:sp>
        <p:nvSpPr>
          <p:cNvPr id="14" name="Prostokąt 13">
            <a:extLst>
              <a:ext uri="{FF2B5EF4-FFF2-40B4-BE49-F238E27FC236}">
                <a16:creationId xmlns:a16="http://schemas.microsoft.com/office/drawing/2014/main" id="{FE028437-0B36-4C74-9019-4B1179788079}"/>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986C469-6969-4C63-BC8C-9874EAF7CD6E}"/>
              </a:ext>
            </a:extLst>
          </p:cNvPr>
          <p:cNvSpPr txBox="1"/>
          <p:nvPr/>
        </p:nvSpPr>
        <p:spPr>
          <a:xfrm>
            <a:off x="669851" y="5512705"/>
            <a:ext cx="2905593" cy="276999"/>
          </a:xfrm>
          <a:prstGeom prst="rect">
            <a:avLst/>
          </a:prstGeom>
          <a:noFill/>
        </p:spPr>
        <p:txBody>
          <a:bodyPr wrap="square" rtlCol="0">
            <a:spAutoFit/>
          </a:bodyPr>
          <a:lstStyle/>
          <a:p>
            <a:r>
              <a:rPr lang="es-ES" sz="1200" dirty="0">
                <a:latin typeface="Century Gothic" panose="020B0502020202020204" pitchFamily="34" charset="0"/>
              </a:rPr>
              <a:t>Sede y Sucursales</a:t>
            </a:r>
          </a:p>
        </p:txBody>
      </p:sp>
      <p:sp>
        <p:nvSpPr>
          <p:cNvPr id="16" name="Prostokąt 15">
            <a:extLst>
              <a:ext uri="{FF2B5EF4-FFF2-40B4-BE49-F238E27FC236}">
                <a16:creationId xmlns:a16="http://schemas.microsoft.com/office/drawing/2014/main" id="{8C43AA4C-C357-4254-96C2-511BBEC884FF}"/>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80C8F393-75F0-4759-9DD2-F24EC5BD9DC1}"/>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sp>
        <p:nvSpPr>
          <p:cNvPr id="18" name="pole tekstowe 17">
            <a:extLst>
              <a:ext uri="{FF2B5EF4-FFF2-40B4-BE49-F238E27FC236}">
                <a16:creationId xmlns:a16="http://schemas.microsoft.com/office/drawing/2014/main" id="{D00E3848-6B29-4069-879A-000216E09CDA}"/>
              </a:ext>
            </a:extLst>
          </p:cNvPr>
          <p:cNvSpPr txBox="1"/>
          <p:nvPr/>
        </p:nvSpPr>
        <p:spPr>
          <a:xfrm>
            <a:off x="5982729" y="5113677"/>
            <a:ext cx="3594061" cy="1384995"/>
          </a:xfrm>
          <a:prstGeom prst="rect">
            <a:avLst/>
          </a:prstGeom>
        </p:spPr>
        <p:txBody>
          <a:bodyPr wrap="square" rtlCol="0">
            <a:spAutoFit/>
          </a:bodyPr>
          <a:lstStyle/>
          <a:p>
            <a:pPr algn="ctr"/>
            <a:r>
              <a:rPr lang="pl-PL" sz="1400" b="1" i="1" dirty="0">
                <a:solidFill>
                  <a:schemeClr val="bg1"/>
                </a:solidFill>
                <a:latin typeface="Century Gothic" panose="020B0502020202020204" pitchFamily="34" charset="0"/>
              </a:rPr>
              <a:t>MISIÓN DE AS-PL</a:t>
            </a:r>
          </a:p>
          <a:p>
            <a:pPr algn="ctr"/>
            <a:r>
              <a:rPr lang="pl-PL" sz="1400" b="1" i="1" dirty="0">
                <a:solidFill>
                  <a:schemeClr val="bg1"/>
                </a:solidFill>
                <a:latin typeface="Century Gothic" panose="020B0502020202020204" pitchFamily="34" charset="0"/>
              </a:rPr>
              <a:t>„</a:t>
            </a:r>
            <a:r>
              <a:rPr lang="es-ES" sz="1400" b="1" i="1" dirty="0">
                <a:solidFill>
                  <a:schemeClr val="bg1"/>
                </a:solidFill>
                <a:latin typeface="Century Gothic" panose="020B0502020202020204" pitchFamily="34" charset="0"/>
              </a:rPr>
              <a:t>P</a:t>
            </a:r>
            <a:r>
              <a:rPr lang="pl-PL" sz="1400" b="1" i="1" dirty="0">
                <a:solidFill>
                  <a:schemeClr val="bg1"/>
                </a:solidFill>
                <a:latin typeface="Century Gothic" panose="020B0502020202020204" pitchFamily="34" charset="0"/>
              </a:rPr>
              <a:t>r</a:t>
            </a:r>
            <a:r>
              <a:rPr lang="es-ES" sz="1400" b="1" i="1" dirty="0">
                <a:solidFill>
                  <a:schemeClr val="bg1"/>
                </a:solidFill>
                <a:latin typeface="Century Gothic" panose="020B0502020202020204" pitchFamily="34" charset="0"/>
              </a:rPr>
              <a:t>oporcionar productos de la mejor calidad y a la medida de las expectativas del mercado, utilizando tecnología punta</a:t>
            </a:r>
            <a:r>
              <a:rPr lang="pl-PL" sz="1400" b="1" i="1" dirty="0">
                <a:solidFill>
                  <a:schemeClr val="bg1"/>
                </a:solidFill>
                <a:latin typeface="Century Gothic" panose="020B0502020202020204" pitchFamily="34" charset="0"/>
              </a:rPr>
              <a:t>”</a:t>
            </a:r>
            <a:endParaRPr lang="pl-PL" sz="1400" dirty="0">
              <a:solidFill>
                <a:schemeClr val="bg1"/>
              </a:solidFill>
              <a:latin typeface="Century Gothic" panose="020B0502020202020204" pitchFamily="34" charset="0"/>
            </a:endParaRPr>
          </a:p>
          <a:p>
            <a:pPr algn="ctr"/>
            <a:endParaRPr lang="pl-PL" sz="1400" dirty="0">
              <a:solidFill>
                <a:schemeClr val="bg1"/>
              </a:solidFill>
              <a:latin typeface="Century Gothic" panose="020B0502020202020204" pitchFamily="34" charset="0"/>
            </a:endParaRPr>
          </a:p>
        </p:txBody>
      </p:sp>
      <p:pic>
        <p:nvPicPr>
          <p:cNvPr id="19" name="Obraz 18">
            <a:extLst>
              <a:ext uri="{FF2B5EF4-FFF2-40B4-BE49-F238E27FC236}">
                <a16:creationId xmlns:a16="http://schemas.microsoft.com/office/drawing/2014/main" id="{1651DAF3-045E-4AB8-B625-A8F181442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8744" y="2166296"/>
            <a:ext cx="5430384" cy="2191831"/>
          </a:xfrm>
          <a:prstGeom prst="rect">
            <a:avLst/>
          </a:prstGeom>
        </p:spPr>
      </p:pic>
    </p:spTree>
    <p:extLst>
      <p:ext uri="{BB962C8B-B14F-4D97-AF65-F5344CB8AC3E}">
        <p14:creationId xmlns:p14="http://schemas.microsoft.com/office/powerpoint/2010/main" val="24032987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5001305" y="5704590"/>
            <a:ext cx="6250429"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0982946"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6319265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250" fill="hold"/>
                                        <p:tgtEl>
                                          <p:spTgt spid="40"/>
                                        </p:tgtEl>
                                        <p:attrNameLst>
                                          <p:attrName>ppt_w</p:attrName>
                                        </p:attrNameLst>
                                      </p:cBhvr>
                                      <p:tavLst>
                                        <p:tav tm="0">
                                          <p:val>
                                            <p:fltVal val="0"/>
                                          </p:val>
                                        </p:tav>
                                        <p:tav tm="100000">
                                          <p:val>
                                            <p:strVal val="#ppt_w"/>
                                          </p:val>
                                        </p:tav>
                                      </p:tavLst>
                                    </p:anim>
                                    <p:anim calcmode="lin" valueType="num">
                                      <p:cBhvr>
                                        <p:cTn id="8" dur="250" fill="hold"/>
                                        <p:tgtEl>
                                          <p:spTgt spid="40"/>
                                        </p:tgtEl>
                                        <p:attrNameLst>
                                          <p:attrName>ppt_h</p:attrName>
                                        </p:attrNameLst>
                                      </p:cBhvr>
                                      <p:tavLst>
                                        <p:tav tm="0">
                                          <p:val>
                                            <p:fltVal val="0"/>
                                          </p:val>
                                        </p:tav>
                                        <p:tav tm="100000">
                                          <p:val>
                                            <p:strVal val="#ppt_h"/>
                                          </p:val>
                                        </p:tav>
                                      </p:tavLst>
                                    </p:anim>
                                    <p:animEffect transition="in" filter="fade">
                                      <p:cBhvr>
                                        <p:cTn id="9" dur="250"/>
                                        <p:tgtEl>
                                          <p:spTgt spid="40"/>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250" fill="hold"/>
                                        <p:tgtEl>
                                          <p:spTgt spid="42"/>
                                        </p:tgtEl>
                                        <p:attrNameLst>
                                          <p:attrName>ppt_w</p:attrName>
                                        </p:attrNameLst>
                                      </p:cBhvr>
                                      <p:tavLst>
                                        <p:tav tm="0">
                                          <p:val>
                                            <p:fltVal val="0"/>
                                          </p:val>
                                        </p:tav>
                                        <p:tav tm="100000">
                                          <p:val>
                                            <p:strVal val="#ppt_w"/>
                                          </p:val>
                                        </p:tav>
                                      </p:tavLst>
                                    </p:anim>
                                    <p:anim calcmode="lin" valueType="num">
                                      <p:cBhvr>
                                        <p:cTn id="14" dur="250" fill="hold"/>
                                        <p:tgtEl>
                                          <p:spTgt spid="42"/>
                                        </p:tgtEl>
                                        <p:attrNameLst>
                                          <p:attrName>ppt_h</p:attrName>
                                        </p:attrNameLst>
                                      </p:cBhvr>
                                      <p:tavLst>
                                        <p:tav tm="0">
                                          <p:val>
                                            <p:fltVal val="0"/>
                                          </p:val>
                                        </p:tav>
                                        <p:tav tm="100000">
                                          <p:val>
                                            <p:strVal val="#ppt_h"/>
                                          </p:val>
                                        </p:tav>
                                      </p:tavLst>
                                    </p:anim>
                                    <p:animEffect transition="in" filter="fade">
                                      <p:cBhvr>
                                        <p:cTn id="15" dur="250"/>
                                        <p:tgtEl>
                                          <p:spTgt spid="4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50" fill="hold"/>
                                        <p:tgtEl>
                                          <p:spTgt spid="24"/>
                                        </p:tgtEl>
                                        <p:attrNameLst>
                                          <p:attrName>ppt_w</p:attrName>
                                        </p:attrNameLst>
                                      </p:cBhvr>
                                      <p:tavLst>
                                        <p:tav tm="0">
                                          <p:val>
                                            <p:fltVal val="0"/>
                                          </p:val>
                                        </p:tav>
                                        <p:tav tm="100000">
                                          <p:val>
                                            <p:strVal val="#ppt_w"/>
                                          </p:val>
                                        </p:tav>
                                      </p:tavLst>
                                    </p:anim>
                                    <p:anim calcmode="lin" valueType="num">
                                      <p:cBhvr>
                                        <p:cTn id="20" dur="250" fill="hold"/>
                                        <p:tgtEl>
                                          <p:spTgt spid="24"/>
                                        </p:tgtEl>
                                        <p:attrNameLst>
                                          <p:attrName>ppt_h</p:attrName>
                                        </p:attrNameLst>
                                      </p:cBhvr>
                                      <p:tavLst>
                                        <p:tav tm="0">
                                          <p:val>
                                            <p:fltVal val="0"/>
                                          </p:val>
                                        </p:tav>
                                        <p:tav tm="100000">
                                          <p:val>
                                            <p:strVal val="#ppt_h"/>
                                          </p:val>
                                        </p:tav>
                                      </p:tavLst>
                                    </p:anim>
                                    <p:animEffect transition="in" filter="fade">
                                      <p:cBhvr>
                                        <p:cTn id="21" dur="250"/>
                                        <p:tgtEl>
                                          <p:spTgt spid="24"/>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50" fill="hold"/>
                                        <p:tgtEl>
                                          <p:spTgt spid="43"/>
                                        </p:tgtEl>
                                        <p:attrNameLst>
                                          <p:attrName>ppt_w</p:attrName>
                                        </p:attrNameLst>
                                      </p:cBhvr>
                                      <p:tavLst>
                                        <p:tav tm="0">
                                          <p:val>
                                            <p:fltVal val="0"/>
                                          </p:val>
                                        </p:tav>
                                        <p:tav tm="100000">
                                          <p:val>
                                            <p:strVal val="#ppt_w"/>
                                          </p:val>
                                        </p:tav>
                                      </p:tavLst>
                                    </p:anim>
                                    <p:anim calcmode="lin" valueType="num">
                                      <p:cBhvr>
                                        <p:cTn id="26" dur="250" fill="hold"/>
                                        <p:tgtEl>
                                          <p:spTgt spid="43"/>
                                        </p:tgtEl>
                                        <p:attrNameLst>
                                          <p:attrName>ppt_h</p:attrName>
                                        </p:attrNameLst>
                                      </p:cBhvr>
                                      <p:tavLst>
                                        <p:tav tm="0">
                                          <p:val>
                                            <p:fltVal val="0"/>
                                          </p:val>
                                        </p:tav>
                                        <p:tav tm="100000">
                                          <p:val>
                                            <p:strVal val="#ppt_h"/>
                                          </p:val>
                                        </p:tav>
                                      </p:tavLst>
                                    </p:anim>
                                    <p:animEffect transition="in" filter="fade">
                                      <p:cBhvr>
                                        <p:cTn id="27" dur="250"/>
                                        <p:tgtEl>
                                          <p:spTgt spid="4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250" fill="hold"/>
                                        <p:tgtEl>
                                          <p:spTgt spid="41"/>
                                        </p:tgtEl>
                                        <p:attrNameLst>
                                          <p:attrName>ppt_w</p:attrName>
                                        </p:attrNameLst>
                                      </p:cBhvr>
                                      <p:tavLst>
                                        <p:tav tm="0">
                                          <p:val>
                                            <p:fltVal val="0"/>
                                          </p:val>
                                        </p:tav>
                                        <p:tav tm="100000">
                                          <p:val>
                                            <p:strVal val="#ppt_w"/>
                                          </p:val>
                                        </p:tav>
                                      </p:tavLst>
                                    </p:anim>
                                    <p:anim calcmode="lin" valueType="num">
                                      <p:cBhvr>
                                        <p:cTn id="32" dur="250" fill="hold"/>
                                        <p:tgtEl>
                                          <p:spTgt spid="41"/>
                                        </p:tgtEl>
                                        <p:attrNameLst>
                                          <p:attrName>ppt_h</p:attrName>
                                        </p:attrNameLst>
                                      </p:cBhvr>
                                      <p:tavLst>
                                        <p:tav tm="0">
                                          <p:val>
                                            <p:fltVal val="0"/>
                                          </p:val>
                                        </p:tav>
                                        <p:tav tm="100000">
                                          <p:val>
                                            <p:strVal val="#ppt_h"/>
                                          </p:val>
                                        </p:tav>
                                      </p:tavLst>
                                    </p:anim>
                                    <p:animEffect transition="in" filter="fade">
                                      <p:cBhvr>
                                        <p:cTn id="33" dur="250"/>
                                        <p:tgtEl>
                                          <p:spTgt spid="41"/>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250" fill="hold"/>
                                        <p:tgtEl>
                                          <p:spTgt spid="44"/>
                                        </p:tgtEl>
                                        <p:attrNameLst>
                                          <p:attrName>ppt_w</p:attrName>
                                        </p:attrNameLst>
                                      </p:cBhvr>
                                      <p:tavLst>
                                        <p:tav tm="0">
                                          <p:val>
                                            <p:fltVal val="0"/>
                                          </p:val>
                                        </p:tav>
                                        <p:tav tm="100000">
                                          <p:val>
                                            <p:strVal val="#ppt_w"/>
                                          </p:val>
                                        </p:tav>
                                      </p:tavLst>
                                    </p:anim>
                                    <p:anim calcmode="lin" valueType="num">
                                      <p:cBhvr>
                                        <p:cTn id="38" dur="250" fill="hold"/>
                                        <p:tgtEl>
                                          <p:spTgt spid="44"/>
                                        </p:tgtEl>
                                        <p:attrNameLst>
                                          <p:attrName>ppt_h</p:attrName>
                                        </p:attrNameLst>
                                      </p:cBhvr>
                                      <p:tavLst>
                                        <p:tav tm="0">
                                          <p:val>
                                            <p:fltVal val="0"/>
                                          </p:val>
                                        </p:tav>
                                        <p:tav tm="100000">
                                          <p:val>
                                            <p:strVal val="#ppt_h"/>
                                          </p:val>
                                        </p:tav>
                                      </p:tavLst>
                                    </p:anim>
                                    <p:animEffect transition="in" filter="fade">
                                      <p:cBhvr>
                                        <p:cTn id="39" dur="250"/>
                                        <p:tgtEl>
                                          <p:spTgt spid="44"/>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2000"/>
                            </p:stCondLst>
                            <p:childTnLst>
                              <p:par>
                                <p:cTn id="45" presetID="22" presetClass="entr" presetSubtype="8" fill="hold" grpId="0" nodeType="afterEffect">
                                  <p:stCondLst>
                                    <p:cond delay="125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3750"/>
                            </p:stCondLst>
                            <p:childTnLst>
                              <p:par>
                                <p:cTn id="49" presetID="53" presetClass="entr" presetSubtype="16"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250" fill="hold"/>
                                        <p:tgtEl>
                                          <p:spTgt spid="22"/>
                                        </p:tgtEl>
                                        <p:attrNameLst>
                                          <p:attrName>ppt_w</p:attrName>
                                        </p:attrNameLst>
                                      </p:cBhvr>
                                      <p:tavLst>
                                        <p:tav tm="0">
                                          <p:val>
                                            <p:fltVal val="0"/>
                                          </p:val>
                                        </p:tav>
                                        <p:tav tm="100000">
                                          <p:val>
                                            <p:strVal val="#ppt_w"/>
                                          </p:val>
                                        </p:tav>
                                      </p:tavLst>
                                    </p:anim>
                                    <p:anim calcmode="lin" valueType="num">
                                      <p:cBhvr>
                                        <p:cTn id="52" dur="250" fill="hold"/>
                                        <p:tgtEl>
                                          <p:spTgt spid="22"/>
                                        </p:tgtEl>
                                        <p:attrNameLst>
                                          <p:attrName>ppt_h</p:attrName>
                                        </p:attrNameLst>
                                      </p:cBhvr>
                                      <p:tavLst>
                                        <p:tav tm="0">
                                          <p:val>
                                            <p:fltVal val="0"/>
                                          </p:val>
                                        </p:tav>
                                        <p:tav tm="100000">
                                          <p:val>
                                            <p:strVal val="#ppt_h"/>
                                          </p:val>
                                        </p:tav>
                                      </p:tavLst>
                                    </p:anim>
                                    <p:animEffect transition="in" filter="fade">
                                      <p:cBhvr>
                                        <p:cTn id="53" dur="250"/>
                                        <p:tgtEl>
                                          <p:spTgt spid="22"/>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250" fill="hold"/>
                                        <p:tgtEl>
                                          <p:spTgt spid="21"/>
                                        </p:tgtEl>
                                        <p:attrNameLst>
                                          <p:attrName>ppt_w</p:attrName>
                                        </p:attrNameLst>
                                      </p:cBhvr>
                                      <p:tavLst>
                                        <p:tav tm="0">
                                          <p:val>
                                            <p:fltVal val="0"/>
                                          </p:val>
                                        </p:tav>
                                        <p:tav tm="100000">
                                          <p:val>
                                            <p:strVal val="#ppt_w"/>
                                          </p:val>
                                        </p:tav>
                                      </p:tavLst>
                                    </p:anim>
                                    <p:anim calcmode="lin" valueType="num">
                                      <p:cBhvr>
                                        <p:cTn id="58" dur="250" fill="hold"/>
                                        <p:tgtEl>
                                          <p:spTgt spid="21"/>
                                        </p:tgtEl>
                                        <p:attrNameLst>
                                          <p:attrName>ppt_h</p:attrName>
                                        </p:attrNameLst>
                                      </p:cBhvr>
                                      <p:tavLst>
                                        <p:tav tm="0">
                                          <p:val>
                                            <p:fltVal val="0"/>
                                          </p:val>
                                        </p:tav>
                                        <p:tav tm="100000">
                                          <p:val>
                                            <p:strVal val="#ppt_h"/>
                                          </p:val>
                                        </p:tav>
                                      </p:tavLst>
                                    </p:anim>
                                    <p:animEffect transition="in" filter="fade">
                                      <p:cBhvr>
                                        <p:cTn id="59" dur="250"/>
                                        <p:tgtEl>
                                          <p:spTgt spid="21"/>
                                        </p:tgtEl>
                                      </p:cBhvr>
                                    </p:animEffect>
                                  </p:childTnLst>
                                </p:cTn>
                              </p:par>
                            </p:childTnLst>
                          </p:cTn>
                        </p:par>
                        <p:par>
                          <p:cTn id="60" fill="hold">
                            <p:stCondLst>
                              <p:cond delay="4250"/>
                            </p:stCondLst>
                            <p:childTnLst>
                              <p:par>
                                <p:cTn id="61" presetID="53" presetClass="entr" presetSubtype="16"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50" fill="hold"/>
                                        <p:tgtEl>
                                          <p:spTgt spid="20"/>
                                        </p:tgtEl>
                                        <p:attrNameLst>
                                          <p:attrName>ppt_w</p:attrName>
                                        </p:attrNameLst>
                                      </p:cBhvr>
                                      <p:tavLst>
                                        <p:tav tm="0">
                                          <p:val>
                                            <p:fltVal val="0"/>
                                          </p:val>
                                        </p:tav>
                                        <p:tav tm="100000">
                                          <p:val>
                                            <p:strVal val="#ppt_w"/>
                                          </p:val>
                                        </p:tav>
                                      </p:tavLst>
                                    </p:anim>
                                    <p:anim calcmode="lin" valueType="num">
                                      <p:cBhvr>
                                        <p:cTn id="64" dur="250" fill="hold"/>
                                        <p:tgtEl>
                                          <p:spTgt spid="20"/>
                                        </p:tgtEl>
                                        <p:attrNameLst>
                                          <p:attrName>ppt_h</p:attrName>
                                        </p:attrNameLst>
                                      </p:cBhvr>
                                      <p:tavLst>
                                        <p:tav tm="0">
                                          <p:val>
                                            <p:fltVal val="0"/>
                                          </p:val>
                                        </p:tav>
                                        <p:tav tm="100000">
                                          <p:val>
                                            <p:strVal val="#ppt_h"/>
                                          </p:val>
                                        </p:tav>
                                      </p:tavLst>
                                    </p:anim>
                                    <p:animEffect transition="in" filter="fade">
                                      <p:cBhvr>
                                        <p:cTn id="65" dur="250"/>
                                        <p:tgtEl>
                                          <p:spTgt spid="20"/>
                                        </p:tgtEl>
                                      </p:cBhvr>
                                    </p:animEffect>
                                  </p:childTnLst>
                                </p:cTn>
                              </p:par>
                            </p:childTnLst>
                          </p:cTn>
                        </p:par>
                        <p:par>
                          <p:cTn id="66" fill="hold">
                            <p:stCondLst>
                              <p:cond delay="4500"/>
                            </p:stCondLst>
                            <p:childTnLst>
                              <p:par>
                                <p:cTn id="67" presetID="53" presetClass="entr" presetSubtype="16"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fltVal val="0"/>
                                          </p:val>
                                        </p:tav>
                                        <p:tav tm="100000">
                                          <p:val>
                                            <p:strVal val="#ppt_w"/>
                                          </p:val>
                                        </p:tav>
                                      </p:tavLst>
                                    </p:anim>
                                    <p:anim calcmode="lin" valueType="num">
                                      <p:cBhvr>
                                        <p:cTn id="70" dur="250" fill="hold"/>
                                        <p:tgtEl>
                                          <p:spTgt spid="7"/>
                                        </p:tgtEl>
                                        <p:attrNameLst>
                                          <p:attrName>ppt_h</p:attrName>
                                        </p:attrNameLst>
                                      </p:cBhvr>
                                      <p:tavLst>
                                        <p:tav tm="0">
                                          <p:val>
                                            <p:fltVal val="0"/>
                                          </p:val>
                                        </p:tav>
                                        <p:tav tm="100000">
                                          <p:val>
                                            <p:strVal val="#ppt_h"/>
                                          </p:val>
                                        </p:tav>
                                      </p:tavLst>
                                    </p:anim>
                                    <p:animEffect transition="in" filter="fade">
                                      <p:cBhvr>
                                        <p:cTn id="71" dur="250"/>
                                        <p:tgtEl>
                                          <p:spTgt spid="7"/>
                                        </p:tgtEl>
                                      </p:cBhvr>
                                    </p:animEffect>
                                  </p:childTnLst>
                                </p:cTn>
                              </p:par>
                            </p:childTnLst>
                          </p:cTn>
                        </p:par>
                        <p:par>
                          <p:cTn id="72" fill="hold">
                            <p:stCondLst>
                              <p:cond delay="4750"/>
                            </p:stCondLst>
                            <p:childTnLst>
                              <p:par>
                                <p:cTn id="73" presetID="53" presetClass="entr" presetSubtype="16"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250" fill="hold"/>
                                        <p:tgtEl>
                                          <p:spTgt spid="56"/>
                                        </p:tgtEl>
                                        <p:attrNameLst>
                                          <p:attrName>ppt_w</p:attrName>
                                        </p:attrNameLst>
                                      </p:cBhvr>
                                      <p:tavLst>
                                        <p:tav tm="0">
                                          <p:val>
                                            <p:fltVal val="0"/>
                                          </p:val>
                                        </p:tav>
                                        <p:tav tm="100000">
                                          <p:val>
                                            <p:strVal val="#ppt_w"/>
                                          </p:val>
                                        </p:tav>
                                      </p:tavLst>
                                    </p:anim>
                                    <p:anim calcmode="lin" valueType="num">
                                      <p:cBhvr>
                                        <p:cTn id="76" dur="250" fill="hold"/>
                                        <p:tgtEl>
                                          <p:spTgt spid="56"/>
                                        </p:tgtEl>
                                        <p:attrNameLst>
                                          <p:attrName>ppt_h</p:attrName>
                                        </p:attrNameLst>
                                      </p:cBhvr>
                                      <p:tavLst>
                                        <p:tav tm="0">
                                          <p:val>
                                            <p:fltVal val="0"/>
                                          </p:val>
                                        </p:tav>
                                        <p:tav tm="100000">
                                          <p:val>
                                            <p:strVal val="#ppt_h"/>
                                          </p:val>
                                        </p:tav>
                                      </p:tavLst>
                                    </p:anim>
                                    <p:animEffect transition="in" filter="fade">
                                      <p:cBhvr>
                                        <p:cTn id="77" dur="250"/>
                                        <p:tgtEl>
                                          <p:spTgt spid="56"/>
                                        </p:tgtEl>
                                      </p:cBhvr>
                                    </p:animEffect>
                                  </p:childTnLst>
                                </p:cTn>
                              </p:par>
                            </p:childTnLst>
                          </p:cTn>
                        </p:par>
                        <p:par>
                          <p:cTn id="78" fill="hold">
                            <p:stCondLst>
                              <p:cond delay="5000"/>
                            </p:stCondLst>
                            <p:childTnLst>
                              <p:par>
                                <p:cTn id="79" presetID="53" presetClass="entr" presetSubtype="16"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250" fill="hold"/>
                                        <p:tgtEl>
                                          <p:spTgt spid="57"/>
                                        </p:tgtEl>
                                        <p:attrNameLst>
                                          <p:attrName>ppt_w</p:attrName>
                                        </p:attrNameLst>
                                      </p:cBhvr>
                                      <p:tavLst>
                                        <p:tav tm="0">
                                          <p:val>
                                            <p:fltVal val="0"/>
                                          </p:val>
                                        </p:tav>
                                        <p:tav tm="100000">
                                          <p:val>
                                            <p:strVal val="#ppt_w"/>
                                          </p:val>
                                        </p:tav>
                                      </p:tavLst>
                                    </p:anim>
                                    <p:anim calcmode="lin" valueType="num">
                                      <p:cBhvr>
                                        <p:cTn id="82" dur="250" fill="hold"/>
                                        <p:tgtEl>
                                          <p:spTgt spid="57"/>
                                        </p:tgtEl>
                                        <p:attrNameLst>
                                          <p:attrName>ppt_h</p:attrName>
                                        </p:attrNameLst>
                                      </p:cBhvr>
                                      <p:tavLst>
                                        <p:tav tm="0">
                                          <p:val>
                                            <p:fltVal val="0"/>
                                          </p:val>
                                        </p:tav>
                                        <p:tav tm="100000">
                                          <p:val>
                                            <p:strVal val="#ppt_h"/>
                                          </p:val>
                                        </p:tav>
                                      </p:tavLst>
                                    </p:anim>
                                    <p:animEffect transition="in" filter="fade">
                                      <p:cBhvr>
                                        <p:cTn id="83" dur="250"/>
                                        <p:tgtEl>
                                          <p:spTgt spid="57"/>
                                        </p:tgtEl>
                                      </p:cBhvr>
                                    </p:animEffect>
                                  </p:childTnLst>
                                </p:cTn>
                              </p:par>
                            </p:childTnLst>
                          </p:cTn>
                        </p:par>
                        <p:par>
                          <p:cTn id="84" fill="hold">
                            <p:stCondLst>
                              <p:cond delay="5250"/>
                            </p:stCondLst>
                            <p:childTnLst>
                              <p:par>
                                <p:cTn id="85" presetID="26" presetClass="emph" presetSubtype="0" fill="hold" nodeType="afterEffect">
                                  <p:stCondLst>
                                    <p:cond delay="0"/>
                                  </p:stCondLst>
                                  <p:childTnLst>
                                    <p:animEffect transition="out" filter="fade">
                                      <p:cBhvr>
                                        <p:cTn id="86" dur="500" tmFilter="0, 0; .2, .5; .8, .5; 1, 0"/>
                                        <p:tgtEl>
                                          <p:spTgt spid="7"/>
                                        </p:tgtEl>
                                      </p:cBhvr>
                                    </p:animEffect>
                                    <p:animScale>
                                      <p:cBhvr>
                                        <p:cTn id="87" dur="250" autoRev="1" fill="hold"/>
                                        <p:tgtEl>
                                          <p:spTgt spid="7"/>
                                        </p:tgtEl>
                                      </p:cBhvr>
                                      <p:by x="105000" y="105000"/>
                                    </p:animScale>
                                  </p:childTnLst>
                                </p:cTn>
                              </p:par>
                              <p:par>
                                <p:cTn id="88" presetID="26" presetClass="emph" presetSubtype="0" fill="hold" nodeType="withEffect">
                                  <p:stCondLst>
                                    <p:cond delay="0"/>
                                  </p:stCondLst>
                                  <p:childTnLst>
                                    <p:animEffect transition="out" filter="fade">
                                      <p:cBhvr>
                                        <p:cTn id="89" dur="500" tmFilter="0, 0; .2, .5; .8, .5; 1, 0"/>
                                        <p:tgtEl>
                                          <p:spTgt spid="22"/>
                                        </p:tgtEl>
                                      </p:cBhvr>
                                    </p:animEffect>
                                    <p:animScale>
                                      <p:cBhvr>
                                        <p:cTn id="90" dur="250" autoRev="1" fill="hold"/>
                                        <p:tgtEl>
                                          <p:spTgt spid="22"/>
                                        </p:tgtEl>
                                      </p:cBhvr>
                                      <p:by x="105000" y="105000"/>
                                    </p:animScale>
                                  </p:childTnLst>
                                </p:cTn>
                              </p:par>
                            </p:childTnLst>
                          </p:cTn>
                        </p:par>
                        <p:par>
                          <p:cTn id="91" fill="hold">
                            <p:stCondLst>
                              <p:cond delay="5750"/>
                            </p:stCondLst>
                            <p:childTnLst>
                              <p:par>
                                <p:cTn id="92" presetID="26" presetClass="emph" presetSubtype="0" fill="hold" nodeType="afterEffect">
                                  <p:stCondLst>
                                    <p:cond delay="0"/>
                                  </p:stCondLst>
                                  <p:childTnLst>
                                    <p:animEffect transition="out" filter="fade">
                                      <p:cBhvr>
                                        <p:cTn id="93" dur="500" tmFilter="0, 0; .2, .5; .8, .5; 1, 0"/>
                                        <p:tgtEl>
                                          <p:spTgt spid="56"/>
                                        </p:tgtEl>
                                      </p:cBhvr>
                                    </p:animEffect>
                                    <p:animScale>
                                      <p:cBhvr>
                                        <p:cTn id="94" dur="250" autoRev="1" fill="hold"/>
                                        <p:tgtEl>
                                          <p:spTgt spid="56"/>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childTnLst>
                          </p:cTn>
                        </p:par>
                        <p:par>
                          <p:cTn id="98" fill="hold">
                            <p:stCondLst>
                              <p:cond delay="6250"/>
                            </p:stCondLst>
                            <p:childTnLst>
                              <p:par>
                                <p:cTn id="99" presetID="26" presetClass="emph" presetSubtype="0" fill="hold" nodeType="afterEffect">
                                  <p:stCondLst>
                                    <p:cond delay="0"/>
                                  </p:stCondLst>
                                  <p:childTnLst>
                                    <p:animEffect transition="out" filter="fade">
                                      <p:cBhvr>
                                        <p:cTn id="100" dur="500" tmFilter="0, 0; .2, .5; .8, .5; 1, 0"/>
                                        <p:tgtEl>
                                          <p:spTgt spid="57"/>
                                        </p:tgtEl>
                                      </p:cBhvr>
                                    </p:animEffect>
                                    <p:animScale>
                                      <p:cBhvr>
                                        <p:cTn id="101" dur="250" autoRev="1" fill="hold"/>
                                        <p:tgtEl>
                                          <p:spTgt spid="57"/>
                                        </p:tgtEl>
                                      </p:cBhvr>
                                      <p:by x="105000" y="105000"/>
                                    </p:animScale>
                                  </p:childTnLst>
                                </p:cTn>
                              </p:par>
                              <p:par>
                                <p:cTn id="102" presetID="26" presetClass="emph" presetSubtype="0" fill="hold" nodeType="withEffect">
                                  <p:stCondLst>
                                    <p:cond delay="0"/>
                                  </p:stCondLst>
                                  <p:childTnLst>
                                    <p:animEffect transition="out" filter="fade">
                                      <p:cBhvr>
                                        <p:cTn id="103" dur="500" tmFilter="0, 0; .2, .5; .8, .5; 1, 0"/>
                                        <p:tgtEl>
                                          <p:spTgt spid="20"/>
                                        </p:tgtEl>
                                      </p:cBhvr>
                                    </p:animEffect>
                                    <p:animScale>
                                      <p:cBhvr>
                                        <p:cTn id="104" dur="250" autoRev="1" fill="hold"/>
                                        <p:tgtEl>
                                          <p:spTgt spid="20"/>
                                        </p:tgtEl>
                                      </p:cBhvr>
                                      <p:by x="105000" y="105000"/>
                                    </p:animScale>
                                  </p:childTnLst>
                                </p:cTn>
                              </p:par>
                            </p:childTnLst>
                          </p:cTn>
                        </p:par>
                        <p:par>
                          <p:cTn id="105" fill="hold">
                            <p:stCondLst>
                              <p:cond delay="6750"/>
                            </p:stCondLst>
                            <p:childTnLst>
                              <p:par>
                                <p:cTn id="106" presetID="53" presetClass="entr" presetSubtype="16" fill="hold" grpId="0" nodeType="afterEffect">
                                  <p:stCondLst>
                                    <p:cond delay="750"/>
                                  </p:stCondLst>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ppt_w</p:attrName>
                                        </p:attrNameLst>
                                      </p:cBhvr>
                                      <p:tavLst>
                                        <p:tav tm="0">
                                          <p:val>
                                            <p:fltVal val="0"/>
                                          </p:val>
                                        </p:tav>
                                        <p:tav tm="100000">
                                          <p:val>
                                            <p:strVal val="#ppt_w"/>
                                          </p:val>
                                        </p:tav>
                                      </p:tavLst>
                                    </p:anim>
                                    <p:anim calcmode="lin" valueType="num">
                                      <p:cBhvr>
                                        <p:cTn id="109" dur="500" fill="hold"/>
                                        <p:tgtEl>
                                          <p:spTgt spid="3"/>
                                        </p:tgtEl>
                                        <p:attrNameLst>
                                          <p:attrName>ppt_h</p:attrName>
                                        </p:attrNameLst>
                                      </p:cBhvr>
                                      <p:tavLst>
                                        <p:tav tm="0">
                                          <p:val>
                                            <p:fltVal val="0"/>
                                          </p:val>
                                        </p:tav>
                                        <p:tav tm="100000">
                                          <p:val>
                                            <p:strVal val="#ppt_h"/>
                                          </p:val>
                                        </p:tav>
                                      </p:tavLst>
                                    </p:anim>
                                    <p:animEffect transition="in" filter="fade">
                                      <p:cBhvr>
                                        <p:cTn id="1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948405" y="5704590"/>
            <a:ext cx="6356227"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0982946"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88801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948405" y="5704590"/>
            <a:ext cx="6356227"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155550"/>
            <a:ext cx="5980584" cy="1996612"/>
          </a:xfrm>
          <a:prstGeom prst="wedgeRoundRectCallout">
            <a:avLst>
              <a:gd name="adj1" fmla="val -30018"/>
              <a:gd name="adj2" fmla="val 61931"/>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23534" y="2392236"/>
            <a:ext cx="5577194" cy="1323439"/>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s-ES" sz="1600" dirty="0">
                <a:solidFill>
                  <a:prstClr val="black">
                    <a:lumMod val="65000"/>
                    <a:lumOff val="35000"/>
                  </a:prstClr>
                </a:solidFill>
                <a:latin typeface="Century Gothic" panose="020B0502020202020204" pitchFamily="34" charset="0"/>
              </a:rPr>
              <a:t>Se trata de una propuesta dirigida a los clientes que buscan productos de la mejor calidad. La forman tanto productos procedentes de fabricantes OEM  (Original </a:t>
            </a:r>
            <a:r>
              <a:rPr lang="es-ES" sz="1600" dirty="0" err="1">
                <a:solidFill>
                  <a:prstClr val="black">
                    <a:lumMod val="65000"/>
                    <a:lumOff val="35000"/>
                  </a:prstClr>
                </a:solidFill>
                <a:latin typeface="Century Gothic" panose="020B0502020202020204" pitchFamily="34" charset="0"/>
              </a:rPr>
              <a:t>Equipment</a:t>
            </a:r>
            <a:r>
              <a:rPr lang="es-ES" sz="1600" dirty="0">
                <a:solidFill>
                  <a:prstClr val="black">
                    <a:lumMod val="65000"/>
                    <a:lumOff val="35000"/>
                  </a:prstClr>
                </a:solidFill>
                <a:latin typeface="Century Gothic" panose="020B0502020202020204" pitchFamily="34" charset="0"/>
              </a:rPr>
              <a:t> </a:t>
            </a:r>
            <a:r>
              <a:rPr lang="es-ES" sz="1600" dirty="0" err="1">
                <a:solidFill>
                  <a:prstClr val="black">
                    <a:lumMod val="65000"/>
                    <a:lumOff val="35000"/>
                  </a:prstClr>
                </a:solidFill>
                <a:latin typeface="Century Gothic" panose="020B0502020202020204" pitchFamily="34" charset="0"/>
              </a:rPr>
              <a:t>Manufacturer</a:t>
            </a:r>
            <a:r>
              <a:rPr lang="es-ES" sz="1600" dirty="0">
                <a:solidFill>
                  <a:prstClr val="black">
                    <a:lumMod val="65000"/>
                    <a:lumOff val="35000"/>
                  </a:prstClr>
                </a:solidFill>
                <a:latin typeface="Century Gothic" panose="020B0502020202020204" pitchFamily="34" charset="0"/>
              </a:rPr>
              <a:t>) de primera clase como productos seleccionados de la marca AS</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BF252C98-49D3-4DC6-AEED-63E963542976}"/>
              </a:ext>
            </a:extLst>
          </p:cNvPr>
          <p:cNvGrpSpPr/>
          <p:nvPr/>
        </p:nvGrpSpPr>
        <p:grpSpPr>
          <a:xfrm>
            <a:off x="1098294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2BDA85DF-FF4E-47B2-B888-198F8BE118FE}"/>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365EBD86-5F47-415D-AEA9-072AD873544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143944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948405" y="5704590"/>
            <a:ext cx="6356227"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970783"/>
            <a:ext cx="5980584" cy="1181379"/>
          </a:xfrm>
          <a:prstGeom prst="wedgeRoundRectCallout">
            <a:avLst>
              <a:gd name="adj1" fmla="val 9161"/>
              <a:gd name="adj2" fmla="val 59069"/>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71368" y="3106097"/>
            <a:ext cx="5577194" cy="83099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s-ES" sz="1600" dirty="0">
                <a:solidFill>
                  <a:prstClr val="black">
                    <a:lumMod val="65000"/>
                    <a:lumOff val="35000"/>
                  </a:prstClr>
                </a:solidFill>
                <a:latin typeface="Century Gothic" panose="020B0502020202020204" pitchFamily="34" charset="0"/>
              </a:rPr>
              <a:t>Es la principal línea de productos de la marca AS dedicada a los clientes que buscan una alta calidad, infalibilidad y precios competitivos</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07EEFF-1AF5-4EA7-9014-2588E62EF39A}"/>
              </a:ext>
            </a:extLst>
          </p:cNvPr>
          <p:cNvGrpSpPr/>
          <p:nvPr/>
        </p:nvGrpSpPr>
        <p:grpSpPr>
          <a:xfrm>
            <a:off x="1098294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B044ACDE-BB47-40A1-A258-907B19B20A38}"/>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E9E11802-F057-40C3-AF54-BF3108744A5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9034377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948405" y="5704590"/>
            <a:ext cx="6356227"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7638264" y="2820988"/>
            <a:ext cx="3809298" cy="1331173"/>
          </a:xfrm>
          <a:prstGeom prst="wedgeRoundRectCallout">
            <a:avLst>
              <a:gd name="adj1" fmla="val 44359"/>
              <a:gd name="adj2" fmla="val 63362"/>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7811414" y="3041372"/>
            <a:ext cx="3462998" cy="107721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s-ES" sz="1600" dirty="0">
                <a:solidFill>
                  <a:prstClr val="black">
                    <a:lumMod val="65000"/>
                    <a:lumOff val="35000"/>
                  </a:prstClr>
                </a:solidFill>
                <a:latin typeface="Century Gothic" panose="020B0502020202020204" pitchFamily="34" charset="0"/>
              </a:rPr>
              <a:t>Es una línea de productos dirigida a las personas que buscan calidad a un precio razonable</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169A29-6244-49CF-988A-1AFF35FBFE30}"/>
              </a:ext>
            </a:extLst>
          </p:cNvPr>
          <p:cNvGrpSpPr/>
          <p:nvPr/>
        </p:nvGrpSpPr>
        <p:grpSpPr>
          <a:xfrm>
            <a:off x="1098294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DF2CB8CB-3992-4B00-8F95-87318A8F4B19}"/>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26E275EE-8FE6-4A94-961F-C8760DB368B2}"/>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9666878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948405" y="5704590"/>
            <a:ext cx="6356227" cy="461665"/>
          </a:xfrm>
          <a:prstGeom prst="rect">
            <a:avLst/>
          </a:prstGeom>
          <a:noFill/>
        </p:spPr>
        <p:txBody>
          <a:bodyPr wrap="none" rtlCol="0">
            <a:spAutoFit/>
          </a:bodyPr>
          <a:lstStyle/>
          <a:p>
            <a:pPr algn="ctr"/>
            <a:r>
              <a:rPr lang="es-ES" sz="1600" b="1" dirty="0">
                <a:solidFill>
                  <a:prstClr val="black">
                    <a:lumMod val="65000"/>
                    <a:lumOff val="35000"/>
                  </a:prstClr>
                </a:solidFill>
                <a:latin typeface="Century Gothic" panose="020B0502020202020204" pitchFamily="34" charset="0"/>
              </a:rPr>
              <a:t>El</a:t>
            </a:r>
            <a:r>
              <a:rPr lang="es-ES" sz="2400" b="1" dirty="0">
                <a:solidFill>
                  <a:prstClr val="black">
                    <a:lumMod val="65000"/>
                    <a:lumOff val="35000"/>
                  </a:prstClr>
                </a:solidFill>
                <a:latin typeface="Century Gothic" panose="020B0502020202020204" pitchFamily="34" charset="0"/>
              </a:rPr>
              <a:t> </a:t>
            </a:r>
            <a:r>
              <a:rPr lang="pl-PL" sz="2400" b="1" dirty="0">
                <a:solidFill>
                  <a:srgbClr val="FF0000"/>
                </a:solidFill>
                <a:latin typeface="Century Gothic" panose="020B0502020202020204" pitchFamily="34" charset="0"/>
              </a:rPr>
              <a:t>91 %</a:t>
            </a:r>
            <a:r>
              <a:rPr lang="es-ES" sz="1600" b="1" dirty="0">
                <a:solidFill>
                  <a:prstClr val="black">
                    <a:lumMod val="65000"/>
                    <a:lumOff val="35000"/>
                  </a:prstClr>
                </a:solidFill>
                <a:latin typeface="Century Gothic" panose="020B0502020202020204" pitchFamily="34" charset="0"/>
                <a:ea typeface="+mj-ea"/>
                <a:cs typeface="+mj-cs"/>
              </a:rPr>
              <a:t> de la oferta son productos de la marca propia </a:t>
            </a:r>
            <a:r>
              <a:rPr lang="pl-PL" sz="2400" b="1" dirty="0">
                <a:solidFill>
                  <a:srgbClr val="FF0000"/>
                </a:solidFill>
                <a:latin typeface="Century Gothic" panose="020B0502020202020204" pitchFamily="34" charset="0"/>
              </a:rPr>
              <a:t>AS</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s-ES" sz="1600" dirty="0">
                <a:latin typeface="Century Gothic" panose="020B0502020202020204" pitchFamily="34" charset="0"/>
              </a:rPr>
              <a:t>AS-PL tiene en su oferta más de </a:t>
            </a:r>
            <a:r>
              <a:rPr lang="es-ES" sz="1600" b="1" dirty="0">
                <a:latin typeface="Century Gothic" panose="020B0502020202020204" pitchFamily="34" charset="0"/>
              </a:rPr>
              <a:t>20 000 </a:t>
            </a:r>
            <a:r>
              <a:rPr lang="es-ES" sz="1600" dirty="0">
                <a:latin typeface="Century Gothic" panose="020B0502020202020204" pitchFamily="34" charset="0"/>
              </a:rPr>
              <a:t>artículos de la mejor calidad, incluyendo varios centenares de modelos re</a:t>
            </a:r>
            <a:r>
              <a:rPr lang="pl-PL" sz="1600" dirty="0" err="1">
                <a:latin typeface="Century Gothic" panose="020B0502020202020204" pitchFamily="34" charset="0"/>
              </a:rPr>
              <a:t>manufacturados</a:t>
            </a:r>
            <a:r>
              <a:rPr lang="es-ES" sz="1600" dirty="0">
                <a:latin typeface="Century Gothic" panose="020B0502020202020204" pitchFamily="34" charset="0"/>
              </a:rPr>
              <a:t> de alternadores y motores de arranque</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s-ES" sz="1600" b="1" dirty="0">
                <a:solidFill>
                  <a:prstClr val="black">
                    <a:lumMod val="65000"/>
                    <a:lumOff val="35000"/>
                  </a:prstClr>
                </a:solidFill>
                <a:latin typeface="Century Gothic" panose="020B0502020202020204" pitchFamily="34" charset="0"/>
                <a:ea typeface="+mj-ea"/>
                <a:cs typeface="+mj-cs"/>
              </a:rPr>
              <a:t>Esta gama está dividida en 3 líneas de productos</a:t>
            </a:r>
            <a:r>
              <a:rPr lang="pl-PL" sz="1600" b="1" dirty="0">
                <a:solidFill>
                  <a:prstClr val="black">
                    <a:lumMod val="65000"/>
                    <a:lumOff val="35000"/>
                  </a:prstClr>
                </a:solidFill>
                <a:latin typeface="Century Gothic" panose="020B0502020202020204" pitchFamily="34" charset="0"/>
                <a:ea typeface="+mj-ea"/>
                <a:cs typeface="+mj-cs"/>
              </a:rPr>
              <a:t>:</a:t>
            </a:r>
          </a:p>
        </p:txBody>
      </p:sp>
      <p:grpSp>
        <p:nvGrpSpPr>
          <p:cNvPr id="26" name="Grupa 25">
            <a:extLst>
              <a:ext uri="{FF2B5EF4-FFF2-40B4-BE49-F238E27FC236}">
                <a16:creationId xmlns:a16="http://schemas.microsoft.com/office/drawing/2014/main" id="{0306568B-1F5E-404B-B4E6-F122E78056B4}"/>
              </a:ext>
            </a:extLst>
          </p:cNvPr>
          <p:cNvGrpSpPr/>
          <p:nvPr/>
        </p:nvGrpSpPr>
        <p:grpSpPr>
          <a:xfrm>
            <a:off x="10982946" y="6452514"/>
            <a:ext cx="1372655" cy="307777"/>
            <a:chOff x="10648549" y="6251477"/>
            <a:chExt cx="1247866" cy="307777"/>
          </a:xfrm>
        </p:grpSpPr>
        <p:sp>
          <p:nvSpPr>
            <p:cNvPr id="35" name="Trójkąt równoramienny 34">
              <a:hlinkClick r:id="rId7" action="ppaction://hlinksldjump"/>
              <a:extLst>
                <a:ext uri="{FF2B5EF4-FFF2-40B4-BE49-F238E27FC236}">
                  <a16:creationId xmlns:a16="http://schemas.microsoft.com/office/drawing/2014/main" id="{D9EC1321-AFB4-4ABD-B79A-E211BF6C215D}"/>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36" name="pole tekstowe 35">
              <a:hlinkClick r:id="rId7" action="ppaction://hlinksldjump"/>
              <a:extLst>
                <a:ext uri="{FF2B5EF4-FFF2-40B4-BE49-F238E27FC236}">
                  <a16:creationId xmlns:a16="http://schemas.microsoft.com/office/drawing/2014/main" id="{DB97D302-9A25-4A67-92DF-D7ED7F81BDC6}"/>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LÍDER </a:t>
            </a:r>
          </a:p>
          <a:p>
            <a:pPr algn="ctr"/>
            <a:r>
              <a:rPr lang="pl-PL" sz="1400" b="1" dirty="0">
                <a:solidFill>
                  <a:prstClr val="black">
                    <a:lumMod val="65000"/>
                    <a:lumOff val="35000"/>
                  </a:prstClr>
                </a:solidFill>
                <a:latin typeface="Century Gothic" panose="020B0502020202020204" pitchFamily="34" charset="0"/>
                <a:ea typeface="+mj-ea"/>
                <a:cs typeface="+mj-cs"/>
              </a:rPr>
              <a:t>DEL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AÑOS DE EXPERIENCIA</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es-ES" sz="1400" b="1" dirty="0">
                <a:solidFill>
                  <a:prstClr val="black">
                    <a:lumMod val="65000"/>
                    <a:lumOff val="35000"/>
                  </a:prstClr>
                </a:solidFill>
                <a:latin typeface="Century Gothic" panose="020B0502020202020204" pitchFamily="34" charset="0"/>
                <a:ea typeface="+mj-ea"/>
                <a:cs typeface="+mj-cs"/>
              </a:rPr>
              <a:t>PRODUCTOS DE</a:t>
            </a:r>
            <a:br>
              <a:rPr lang="pl-PL" sz="1400" b="1" dirty="0">
                <a:solidFill>
                  <a:prstClr val="black">
                    <a:lumMod val="65000"/>
                    <a:lumOff val="35000"/>
                  </a:prstClr>
                </a:solidFill>
                <a:latin typeface="Century Gothic" panose="020B0502020202020204" pitchFamily="34" charset="0"/>
                <a:ea typeface="+mj-ea"/>
                <a:cs typeface="+mj-cs"/>
              </a:rPr>
            </a:br>
            <a:r>
              <a:rPr lang="es-ES" sz="1400" b="1" dirty="0">
                <a:solidFill>
                  <a:prstClr val="black">
                    <a:lumMod val="65000"/>
                    <a:lumOff val="35000"/>
                  </a:prstClr>
                </a:solidFill>
                <a:latin typeface="Century Gothic" panose="020B0502020202020204" pitchFamily="34" charset="0"/>
                <a:ea typeface="+mj-ea"/>
                <a:cs typeface="+mj-cs"/>
              </a:rPr>
              <a:t>LA MEJOR CALIDAD</a:t>
            </a:r>
            <a:endParaRPr lang="pl-PL" sz="1400" b="1" dirty="0">
              <a:solidFill>
                <a:prstClr val="black">
                  <a:lumMod val="65000"/>
                  <a:lumOff val="35000"/>
                </a:prstClr>
              </a:solidFill>
              <a:latin typeface="Century Gothic" panose="020B0502020202020204" pitchFamily="34" charset="0"/>
              <a:ea typeface="+mj-ea"/>
              <a:cs typeface="+mj-cs"/>
            </a:endParaRP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48562" y="4412541"/>
            <a:ext cx="199000" cy="199000"/>
          </a:xfrm>
          <a:prstGeom prst="rect">
            <a:avLst/>
          </a:prstGeom>
        </p:spPr>
      </p:pic>
    </p:spTree>
    <p:extLst>
      <p:ext uri="{BB962C8B-B14F-4D97-AF65-F5344CB8AC3E}">
        <p14:creationId xmlns:p14="http://schemas.microsoft.com/office/powerpoint/2010/main" val="25544166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53031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72881200"/>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3351729554"/>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7600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6620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AC00D5AC-28C2-4875-BE51-F988875C96C1}"/>
              </a:ext>
            </a:extLst>
          </p:cNvPr>
          <p:cNvSpPr txBox="1"/>
          <p:nvPr/>
        </p:nvSpPr>
        <p:spPr>
          <a:xfrm>
            <a:off x="952689" y="3270381"/>
            <a:ext cx="7378364" cy="2123658"/>
          </a:xfrm>
          <a:prstGeom prst="rect">
            <a:avLst/>
          </a:prstGeom>
          <a:noFill/>
        </p:spPr>
        <p:txBody>
          <a:bodyPr wrap="square" rtlCol="0">
            <a:spAutoFit/>
          </a:bodyPr>
          <a:lstStyle/>
          <a:p>
            <a:r>
              <a:rPr lang="pl-PL" sz="4400" b="1" dirty="0">
                <a:latin typeface="Century Gothic" panose="020B0502020202020204" pitchFamily="34" charset="0"/>
              </a:rPr>
              <a:t>Przebieg</a:t>
            </a:r>
            <a:br>
              <a:rPr lang="pl-PL" sz="4400" b="1" dirty="0">
                <a:latin typeface="Century Gothic" panose="020B0502020202020204" pitchFamily="34" charset="0"/>
              </a:rPr>
            </a:br>
            <a:r>
              <a:rPr lang="pl-PL" sz="4400" b="1" dirty="0">
                <a:latin typeface="Century Gothic" panose="020B0502020202020204" pitchFamily="34" charset="0"/>
              </a:rPr>
              <a:t>procesu</a:t>
            </a:r>
            <a:br>
              <a:rPr lang="pl-PL" sz="4400" b="1" dirty="0">
                <a:latin typeface="Century Gothic" panose="020B0502020202020204" pitchFamily="34" charset="0"/>
              </a:rPr>
            </a:br>
            <a:r>
              <a:rPr lang="pl-PL" sz="4400" b="1" dirty="0">
                <a:latin typeface="Century Gothic" panose="020B0502020202020204" pitchFamily="34" charset="0"/>
              </a:rPr>
              <a:t>regeneracji</a:t>
            </a:r>
          </a:p>
        </p:txBody>
      </p:sp>
      <p:sp>
        <p:nvSpPr>
          <p:cNvPr id="11" name="pole tekstowe 10">
            <a:extLst>
              <a:ext uri="{FF2B5EF4-FFF2-40B4-BE49-F238E27FC236}">
                <a16:creationId xmlns:a16="http://schemas.microsoft.com/office/drawing/2014/main" id="{F2CE3A3C-8899-4EDE-AD19-905949A3620F}"/>
              </a:ext>
            </a:extLst>
          </p:cNvPr>
          <p:cNvSpPr txBox="1"/>
          <p:nvPr/>
        </p:nvSpPr>
        <p:spPr>
          <a:xfrm>
            <a:off x="966335" y="4081501"/>
            <a:ext cx="7378364" cy="2585323"/>
          </a:xfrm>
          <a:prstGeom prst="rect">
            <a:avLst/>
          </a:prstGeom>
          <a:noFill/>
        </p:spPr>
        <p:txBody>
          <a:bodyPr wrap="square" rtlCol="0">
            <a:spAutoFit/>
          </a:bodyPr>
          <a:lstStyle/>
          <a:p>
            <a:r>
              <a:rPr lang="es-ES" sz="5400" b="1" dirty="0">
                <a:latin typeface="Century Gothic" panose="020B0502020202020204" pitchFamily="34" charset="0"/>
              </a:rPr>
              <a:t>Desarrollo del proceso de remanufactura</a:t>
            </a:r>
            <a:r>
              <a:rPr lang="pl-PL" sz="5400" b="1" dirty="0" err="1">
                <a:latin typeface="Century Gothic" panose="020B0502020202020204" pitchFamily="34" charset="0"/>
              </a:rPr>
              <a:t>ción</a:t>
            </a:r>
            <a:endParaRPr lang="pl-PL" sz="5400" b="1" dirty="0">
              <a:latin typeface="Century Gothic" panose="020B0502020202020204" pitchFamily="34" charset="0"/>
            </a:endParaRPr>
          </a:p>
        </p:txBody>
      </p:sp>
      <p:pic>
        <p:nvPicPr>
          <p:cNvPr id="3" name="Obraz 2">
            <a:extLst>
              <a:ext uri="{FF2B5EF4-FFF2-40B4-BE49-F238E27FC236}">
                <a16:creationId xmlns:a16="http://schemas.microsoft.com/office/drawing/2014/main" id="{3EEBAA35-1FAD-4BCF-AC7C-95ACAC7C3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9415" y="234206"/>
            <a:ext cx="4684105" cy="4684105"/>
          </a:xfrm>
          <a:prstGeom prst="rect">
            <a:avLst/>
          </a:prstGeom>
        </p:spPr>
      </p:pic>
    </p:spTree>
    <p:extLst>
      <p:ext uri="{BB962C8B-B14F-4D97-AF65-F5344CB8AC3E}">
        <p14:creationId xmlns:p14="http://schemas.microsoft.com/office/powerpoint/2010/main" val="1357699552"/>
      </p:ext>
    </p:extLst>
  </p:cSld>
  <p:clrMapOvr>
    <a:masterClrMapping/>
  </p:clrMapOvr>
  <mc:AlternateContent xmlns:mc="http://schemas.openxmlformats.org/markup-compatibility/2006" xmlns:p159="http://schemas.microsoft.com/office/powerpoint/2015/09/main">
    <mc:Choice Requires="p159">
      <p:transition advTm="3300">
        <p159:morph option="byObject"/>
      </p:transition>
    </mc:Choice>
    <mc:Fallback xmlns="">
      <p:transition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a 18">
            <a:extLst>
              <a:ext uri="{FF2B5EF4-FFF2-40B4-BE49-F238E27FC236}">
                <a16:creationId xmlns:a16="http://schemas.microsoft.com/office/drawing/2014/main" id="{F132702E-9D54-4AA8-A0B2-E7C2CC9D5C79}"/>
              </a:ext>
            </a:extLst>
          </p:cNvPr>
          <p:cNvGrpSpPr/>
          <p:nvPr/>
        </p:nvGrpSpPr>
        <p:grpSpPr>
          <a:xfrm>
            <a:off x="-985958" y="5422790"/>
            <a:ext cx="850789" cy="850789"/>
            <a:chOff x="-985958" y="5422790"/>
            <a:chExt cx="850789" cy="850789"/>
          </a:xfrm>
        </p:grpSpPr>
        <p:sp>
          <p:nvSpPr>
            <p:cNvPr id="18" name="Owal 17">
              <a:extLst>
                <a:ext uri="{FF2B5EF4-FFF2-40B4-BE49-F238E27FC236}">
                  <a16:creationId xmlns:a16="http://schemas.microsoft.com/office/drawing/2014/main" id="{490397F5-5A73-485D-8472-03C69AAA8CE2}"/>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7F671C8A-4CA5-4856-BACF-F5748A91956E}"/>
                </a:ext>
              </a:extLst>
            </p:cNvPr>
            <p:cNvSpPr txBox="1"/>
            <p:nvPr/>
          </p:nvSpPr>
          <p:spPr>
            <a:xfrm>
              <a:off x="-857764" y="5953542"/>
              <a:ext cx="599844" cy="261610"/>
            </a:xfrm>
            <a:prstGeom prst="rect">
              <a:avLst/>
            </a:prstGeom>
            <a:noFill/>
          </p:spPr>
          <p:txBody>
            <a:bodyPr wrap="none" rtlCol="0">
              <a:spAutoFit/>
            </a:bodyPr>
            <a:lstStyle/>
            <a:p>
              <a:pPr algn="ctr"/>
              <a:r>
                <a:rPr lang="pl-PL" sz="1100" b="1" dirty="0">
                  <a:solidFill>
                    <a:schemeClr val="bg1"/>
                  </a:solidFill>
                </a:rPr>
                <a:t>ETAP V</a:t>
              </a:r>
            </a:p>
          </p:txBody>
        </p:sp>
        <p:pic>
          <p:nvPicPr>
            <p:cNvPr id="60" name="Grafika 59" descr="Lista kontrolna">
              <a:extLst>
                <a:ext uri="{FF2B5EF4-FFF2-40B4-BE49-F238E27FC236}">
                  <a16:creationId xmlns:a16="http://schemas.microsoft.com/office/drawing/2014/main" id="{1C7F7887-9DC9-4A05-977E-76787F704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024" y="5552884"/>
              <a:ext cx="426575" cy="426575"/>
            </a:xfrm>
            <a:prstGeom prst="rect">
              <a:avLst/>
            </a:prstGeom>
          </p:spPr>
        </p:pic>
      </p:grpSp>
      <p:grpSp>
        <p:nvGrpSpPr>
          <p:cNvPr id="13" name="Grupa 12">
            <a:extLst>
              <a:ext uri="{FF2B5EF4-FFF2-40B4-BE49-F238E27FC236}">
                <a16:creationId xmlns:a16="http://schemas.microsoft.com/office/drawing/2014/main" id="{93B8DEE1-C747-4A76-A310-6CBED5FE702C}"/>
              </a:ext>
            </a:extLst>
          </p:cNvPr>
          <p:cNvGrpSpPr/>
          <p:nvPr/>
        </p:nvGrpSpPr>
        <p:grpSpPr>
          <a:xfrm>
            <a:off x="-985958" y="3003605"/>
            <a:ext cx="850789" cy="850789"/>
            <a:chOff x="-985958" y="3003605"/>
            <a:chExt cx="850789" cy="850789"/>
          </a:xfrm>
        </p:grpSpPr>
        <p:sp>
          <p:nvSpPr>
            <p:cNvPr id="21" name="Owal 20">
              <a:extLst>
                <a:ext uri="{FF2B5EF4-FFF2-40B4-BE49-F238E27FC236}">
                  <a16:creationId xmlns:a16="http://schemas.microsoft.com/office/drawing/2014/main" id="{083F0403-6D0C-419B-BC09-BE60D0328802}"/>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3D0CBE97-F28D-4E84-B157-A0B26E980ABA}"/>
                </a:ext>
              </a:extLst>
            </p:cNvPr>
            <p:cNvSpPr txBox="1"/>
            <p:nvPr/>
          </p:nvSpPr>
          <p:spPr>
            <a:xfrm>
              <a:off x="-871390" y="3539672"/>
              <a:ext cx="627095" cy="261610"/>
            </a:xfrm>
            <a:prstGeom prst="rect">
              <a:avLst/>
            </a:prstGeom>
            <a:noFill/>
          </p:spPr>
          <p:txBody>
            <a:bodyPr wrap="none" rtlCol="0">
              <a:spAutoFit/>
            </a:bodyPr>
            <a:lstStyle/>
            <a:p>
              <a:pPr algn="ctr"/>
              <a:r>
                <a:rPr lang="pl-PL" sz="1100" b="1" dirty="0">
                  <a:solidFill>
                    <a:schemeClr val="bg1"/>
                  </a:solidFill>
                </a:rPr>
                <a:t>ETAP III</a:t>
              </a:r>
            </a:p>
          </p:txBody>
        </p:sp>
        <p:pic>
          <p:nvPicPr>
            <p:cNvPr id="62" name="Grafika 61" descr="Diament">
              <a:extLst>
                <a:ext uri="{FF2B5EF4-FFF2-40B4-BE49-F238E27FC236}">
                  <a16:creationId xmlns:a16="http://schemas.microsoft.com/office/drawing/2014/main" id="{76FD0794-5A6C-4893-BC35-F577900F9B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80" y="3127993"/>
              <a:ext cx="469232" cy="469232"/>
            </a:xfrm>
            <a:prstGeom prst="rect">
              <a:avLst/>
            </a:prstGeom>
          </p:spPr>
        </p:pic>
      </p:grpSp>
      <p:grpSp>
        <p:nvGrpSpPr>
          <p:cNvPr id="12" name="Grupa 11">
            <a:extLst>
              <a:ext uri="{FF2B5EF4-FFF2-40B4-BE49-F238E27FC236}">
                <a16:creationId xmlns:a16="http://schemas.microsoft.com/office/drawing/2014/main" id="{C759526F-3363-4A23-87FE-DC14A30F93BF}"/>
              </a:ext>
            </a:extLst>
          </p:cNvPr>
          <p:cNvGrpSpPr/>
          <p:nvPr/>
        </p:nvGrpSpPr>
        <p:grpSpPr>
          <a:xfrm>
            <a:off x="-985958" y="1741336"/>
            <a:ext cx="850789" cy="850789"/>
            <a:chOff x="-985958" y="1741336"/>
            <a:chExt cx="850789" cy="850789"/>
          </a:xfrm>
        </p:grpSpPr>
        <p:sp>
          <p:nvSpPr>
            <p:cNvPr id="16" name="Owal 15">
              <a:extLst>
                <a:ext uri="{FF2B5EF4-FFF2-40B4-BE49-F238E27FC236}">
                  <a16:creationId xmlns:a16="http://schemas.microsoft.com/office/drawing/2014/main" id="{A18F80E7-6FBC-4992-B627-CB024C2FE77B}"/>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A9ABFB82-3C0E-4A7C-9389-B1D80C54E730}"/>
                </a:ext>
              </a:extLst>
            </p:cNvPr>
            <p:cNvSpPr txBox="1"/>
            <p:nvPr/>
          </p:nvSpPr>
          <p:spPr>
            <a:xfrm>
              <a:off x="-852956" y="2272419"/>
              <a:ext cx="590226" cy="261610"/>
            </a:xfrm>
            <a:prstGeom prst="rect">
              <a:avLst/>
            </a:prstGeom>
            <a:noFill/>
          </p:spPr>
          <p:txBody>
            <a:bodyPr wrap="none" rtlCol="0">
              <a:spAutoFit/>
            </a:bodyPr>
            <a:lstStyle/>
            <a:p>
              <a:pPr algn="ctr"/>
              <a:r>
                <a:rPr lang="pl-PL" sz="1100" b="1" dirty="0">
                  <a:solidFill>
                    <a:schemeClr val="bg1"/>
                  </a:solidFill>
                </a:rPr>
                <a:t>ETAP II</a:t>
              </a:r>
            </a:p>
          </p:txBody>
        </p:sp>
        <p:pic>
          <p:nvPicPr>
            <p:cNvPr id="64" name="Grafika 63" descr="Szkło powiększające">
              <a:extLst>
                <a:ext uri="{FF2B5EF4-FFF2-40B4-BE49-F238E27FC236}">
                  <a16:creationId xmlns:a16="http://schemas.microsoft.com/office/drawing/2014/main" id="{1B0BEE21-36C1-49B2-A436-83E5C7E7F4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75818">
              <a:off x="-788434" y="1873931"/>
              <a:ext cx="426575" cy="426575"/>
            </a:xfrm>
            <a:prstGeom prst="rect">
              <a:avLst/>
            </a:prstGeom>
          </p:spPr>
        </p:pic>
      </p:grpSp>
      <p:grpSp>
        <p:nvGrpSpPr>
          <p:cNvPr id="14" name="Grupa 13">
            <a:extLst>
              <a:ext uri="{FF2B5EF4-FFF2-40B4-BE49-F238E27FC236}">
                <a16:creationId xmlns:a16="http://schemas.microsoft.com/office/drawing/2014/main" id="{7BFEE230-2F36-4FFE-A2A1-57647BC9FED1}"/>
              </a:ext>
            </a:extLst>
          </p:cNvPr>
          <p:cNvGrpSpPr/>
          <p:nvPr/>
        </p:nvGrpSpPr>
        <p:grpSpPr>
          <a:xfrm>
            <a:off x="-985958" y="4213197"/>
            <a:ext cx="850789" cy="850789"/>
            <a:chOff x="-985958" y="4213197"/>
            <a:chExt cx="850789" cy="850789"/>
          </a:xfrm>
        </p:grpSpPr>
        <p:sp>
          <p:nvSpPr>
            <p:cNvPr id="17" name="Owal 16">
              <a:extLst>
                <a:ext uri="{FF2B5EF4-FFF2-40B4-BE49-F238E27FC236}">
                  <a16:creationId xmlns:a16="http://schemas.microsoft.com/office/drawing/2014/main" id="{CDA3C0FC-2384-42DF-B88D-898390F39431}"/>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a:extLst>
                <a:ext uri="{FF2B5EF4-FFF2-40B4-BE49-F238E27FC236}">
                  <a16:creationId xmlns:a16="http://schemas.microsoft.com/office/drawing/2014/main" id="{B3F138F9-6422-42CF-95FB-F969351DE3DC}"/>
                </a:ext>
              </a:extLst>
            </p:cNvPr>
            <p:cNvSpPr txBox="1"/>
            <p:nvPr/>
          </p:nvSpPr>
          <p:spPr>
            <a:xfrm>
              <a:off x="-876199" y="4748893"/>
              <a:ext cx="636713" cy="261610"/>
            </a:xfrm>
            <a:prstGeom prst="rect">
              <a:avLst/>
            </a:prstGeom>
            <a:noFill/>
          </p:spPr>
          <p:txBody>
            <a:bodyPr wrap="none" rtlCol="0">
              <a:spAutoFit/>
            </a:bodyPr>
            <a:lstStyle/>
            <a:p>
              <a:pPr algn="ctr"/>
              <a:r>
                <a:rPr lang="pl-PL" sz="1100" b="1" dirty="0">
                  <a:solidFill>
                    <a:schemeClr val="bg1"/>
                  </a:solidFill>
                </a:rPr>
                <a:t>ETAP IV</a:t>
              </a:r>
            </a:p>
          </p:txBody>
        </p:sp>
        <p:pic>
          <p:nvPicPr>
            <p:cNvPr id="66" name="Grafika 65" descr="Narzędzia">
              <a:extLst>
                <a:ext uri="{FF2B5EF4-FFF2-40B4-BE49-F238E27FC236}">
                  <a16:creationId xmlns:a16="http://schemas.microsoft.com/office/drawing/2014/main" id="{652F10AC-D06D-4899-B0BC-ECB264F8F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647" y="4365184"/>
              <a:ext cx="387795" cy="387795"/>
            </a:xfrm>
            <a:prstGeom prst="rect">
              <a:avLst/>
            </a:prstGeom>
          </p:spPr>
        </p:pic>
      </p:grpSp>
      <p:grpSp>
        <p:nvGrpSpPr>
          <p:cNvPr id="11" name="Grupa 10">
            <a:extLst>
              <a:ext uri="{FF2B5EF4-FFF2-40B4-BE49-F238E27FC236}">
                <a16:creationId xmlns:a16="http://schemas.microsoft.com/office/drawing/2014/main" id="{50E05797-849F-4E50-951D-9B41C1DFAAD0}"/>
              </a:ext>
            </a:extLst>
          </p:cNvPr>
          <p:cNvGrpSpPr/>
          <p:nvPr/>
        </p:nvGrpSpPr>
        <p:grpSpPr>
          <a:xfrm>
            <a:off x="-985958" y="485030"/>
            <a:ext cx="850789" cy="850789"/>
            <a:chOff x="-985958" y="485030"/>
            <a:chExt cx="850789" cy="850789"/>
          </a:xfrm>
        </p:grpSpPr>
        <p:sp>
          <p:nvSpPr>
            <p:cNvPr id="15" name="Owal 14">
              <a:extLst>
                <a:ext uri="{FF2B5EF4-FFF2-40B4-BE49-F238E27FC236}">
                  <a16:creationId xmlns:a16="http://schemas.microsoft.com/office/drawing/2014/main" id="{BA2C6E82-E162-4C1D-955A-69D70813D43C}"/>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505A36EE-86F5-4F57-8AEE-6434F54690BB}"/>
                </a:ext>
              </a:extLst>
            </p:cNvPr>
            <p:cNvSpPr txBox="1"/>
            <p:nvPr/>
          </p:nvSpPr>
          <p:spPr>
            <a:xfrm>
              <a:off x="-834522" y="1021928"/>
              <a:ext cx="553357" cy="261610"/>
            </a:xfrm>
            <a:prstGeom prst="rect">
              <a:avLst/>
            </a:prstGeom>
            <a:noFill/>
          </p:spPr>
          <p:txBody>
            <a:bodyPr wrap="none" rtlCol="0">
              <a:spAutoFit/>
            </a:bodyPr>
            <a:lstStyle/>
            <a:p>
              <a:pPr algn="ctr"/>
              <a:r>
                <a:rPr lang="pl-PL" sz="1100" b="1" dirty="0">
                  <a:solidFill>
                    <a:schemeClr val="bg1"/>
                  </a:solidFill>
                </a:rPr>
                <a:t>ETAP I</a:t>
              </a:r>
            </a:p>
          </p:txBody>
        </p:sp>
        <p:pic>
          <p:nvPicPr>
            <p:cNvPr id="68" name="Grafika 67" descr="Zrównoważony rozwój">
              <a:extLst>
                <a:ext uri="{FF2B5EF4-FFF2-40B4-BE49-F238E27FC236}">
                  <a16:creationId xmlns:a16="http://schemas.microsoft.com/office/drawing/2014/main" id="{D0155870-5098-444B-8F0F-DB509F9288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974" y="597763"/>
              <a:ext cx="469232" cy="469232"/>
            </a:xfrm>
            <a:prstGeom prst="rect">
              <a:avLst/>
            </a:prstGeom>
          </p:spPr>
        </p:pic>
      </p:grpSp>
      <p:pic>
        <p:nvPicPr>
          <p:cNvPr id="69" name="Grafika 68" descr="Lista kontrolna" hidden="1">
            <a:hlinkClick r:id="rId12" action="ppaction://hlinksldjump"/>
            <a:extLst>
              <a:ext uri="{FF2B5EF4-FFF2-40B4-BE49-F238E27FC236}">
                <a16:creationId xmlns:a16="http://schemas.microsoft.com/office/drawing/2014/main" id="{ECD97226-F7B4-479F-B22A-0C4E9B7ADF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569" y="5569747"/>
            <a:ext cx="567771" cy="567771"/>
          </a:xfrm>
          <a:prstGeom prst="rect">
            <a:avLst/>
          </a:prstGeom>
        </p:spPr>
      </p:pic>
      <p:pic>
        <p:nvPicPr>
          <p:cNvPr id="70" name="Grafika 69" descr="Diament" hidden="1">
            <a:hlinkClick r:id="rId15" action="ppaction://hlinksldjump"/>
            <a:extLst>
              <a:ext uri="{FF2B5EF4-FFF2-40B4-BE49-F238E27FC236}">
                <a16:creationId xmlns:a16="http://schemas.microsoft.com/office/drawing/2014/main" id="{EBCA4536-36BA-4608-A271-EDFCAE139B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0742" y="3174135"/>
            <a:ext cx="567771" cy="567771"/>
          </a:xfrm>
          <a:prstGeom prst="rect">
            <a:avLst/>
          </a:prstGeom>
        </p:spPr>
      </p:pic>
      <p:pic>
        <p:nvPicPr>
          <p:cNvPr id="71" name="Grafika 70" descr="Szkło powiększające" hidden="1">
            <a:hlinkClick r:id="rId18" action="ppaction://hlinksldjump"/>
            <a:extLst>
              <a:ext uri="{FF2B5EF4-FFF2-40B4-BE49-F238E27FC236}">
                <a16:creationId xmlns:a16="http://schemas.microsoft.com/office/drawing/2014/main" id="{54F207DF-6DE1-4283-9B0A-F220508FB9E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34110" y="1882843"/>
            <a:ext cx="567771" cy="567771"/>
          </a:xfrm>
          <a:prstGeom prst="rect">
            <a:avLst/>
          </a:prstGeom>
        </p:spPr>
      </p:pic>
      <p:pic>
        <p:nvPicPr>
          <p:cNvPr id="72" name="Grafika 71" descr="Narzędzia" hidden="1">
            <a:hlinkClick r:id="rId21" action="ppaction://hlinksldjump"/>
            <a:extLst>
              <a:ext uri="{FF2B5EF4-FFF2-40B4-BE49-F238E27FC236}">
                <a16:creationId xmlns:a16="http://schemas.microsoft.com/office/drawing/2014/main" id="{8C0569CD-4BC5-4FFF-8FD3-D6F302FB751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6364" y="4380514"/>
            <a:ext cx="516155" cy="516155"/>
          </a:xfrm>
          <a:prstGeom prst="rect">
            <a:avLst/>
          </a:prstGeom>
        </p:spPr>
      </p:pic>
      <p:pic>
        <p:nvPicPr>
          <p:cNvPr id="73" name="Grafika 72" descr="Zrównoważony rozwój" hidden="1">
            <a:hlinkClick r:id="rId24" action="ppaction://hlinksldjump"/>
            <a:extLst>
              <a:ext uri="{FF2B5EF4-FFF2-40B4-BE49-F238E27FC236}">
                <a16:creationId xmlns:a16="http://schemas.microsoft.com/office/drawing/2014/main" id="{6AC8748A-9CE3-401E-ADE6-5911D9A94E1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33948" y="612101"/>
            <a:ext cx="567771" cy="567771"/>
          </a:xfrm>
          <a:prstGeom prst="rect">
            <a:avLst/>
          </a:prstGeom>
        </p:spPr>
      </p:pic>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a:blip r:embed="rId27">
            <a:extLst>
              <a:ext uri="{28A0092B-C50C-407E-A947-70E740481C1C}">
                <a14:useLocalDpi xmlns:a14="http://schemas.microsoft.com/office/drawing/2010/main" val="0"/>
              </a:ext>
            </a:extLst>
          </a:blip>
          <a:srcRect l="20737" r="20737"/>
          <a:stretch/>
        </p:blipFill>
        <p:spPr>
          <a:xfrm flipH="1">
            <a:off x="6235429" y="0"/>
            <a:ext cx="6014938" cy="6858000"/>
          </a:xfrm>
          <a:prstGeom prst="homePlate">
            <a:avLst>
              <a:gd name="adj" fmla="val 33546"/>
            </a:avLst>
          </a:prstGeom>
        </p:spPr>
      </p:pic>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7650718" y="-60688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8" name="Strzałka: pięciokąt 7">
            <a:extLst>
              <a:ext uri="{FF2B5EF4-FFF2-40B4-BE49-F238E27FC236}">
                <a16:creationId xmlns:a16="http://schemas.microsoft.com/office/drawing/2014/main" id="{563B931E-8803-4F7F-9509-D57CF3A107A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4" name="pole tekstowe 93">
            <a:extLst>
              <a:ext uri="{FF2B5EF4-FFF2-40B4-BE49-F238E27FC236}">
                <a16:creationId xmlns:a16="http://schemas.microsoft.com/office/drawing/2014/main" id="{D4C13062-5917-4AE5-871C-27755D630FD6}"/>
              </a:ext>
            </a:extLst>
          </p:cNvPr>
          <p:cNvSpPr txBox="1"/>
          <p:nvPr/>
        </p:nvSpPr>
        <p:spPr>
          <a:xfrm>
            <a:off x="1955735" y="6149578"/>
            <a:ext cx="3955953" cy="523220"/>
          </a:xfrm>
          <a:prstGeom prst="rect">
            <a:avLst/>
          </a:prstGeom>
          <a:noFill/>
        </p:spPr>
        <p:txBody>
          <a:bodyPr wrap="square">
            <a:spAutoFit/>
          </a:bodyPr>
          <a:lstStyle/>
          <a:p>
            <a:pPr algn="ctr"/>
            <a:r>
              <a:rPr lang="es-ES" sz="1400" b="1" dirty="0">
                <a:solidFill>
                  <a:srgbClr val="FF0000"/>
                </a:solidFill>
                <a:latin typeface="Century Gothic" panose="020B0502020202020204" pitchFamily="34" charset="0"/>
              </a:rPr>
              <a:t>Haz clic en los </a:t>
            </a:r>
            <a:r>
              <a:rPr lang="pl-PL" sz="1400" b="1" dirty="0" err="1">
                <a:solidFill>
                  <a:srgbClr val="FF0000"/>
                </a:solidFill>
                <a:latin typeface="Century Gothic" panose="020B0502020202020204" pitchFamily="34" charset="0"/>
              </a:rPr>
              <a:t>iconos</a:t>
            </a:r>
            <a:r>
              <a:rPr lang="es-ES" sz="1400" b="1" dirty="0">
                <a:solidFill>
                  <a:srgbClr val="FF0000"/>
                </a:solidFill>
                <a:latin typeface="Century Gothic" panose="020B0502020202020204" pitchFamily="34" charset="0"/>
              </a:rPr>
              <a:t> de la </a:t>
            </a:r>
            <a:r>
              <a:rPr lang="pl-PL" sz="1400" b="1" dirty="0" err="1">
                <a:solidFill>
                  <a:srgbClr val="FF0000"/>
                </a:solidFill>
                <a:latin typeface="Century Gothic" panose="020B0502020202020204" pitchFamily="34" charset="0"/>
              </a:rPr>
              <a:t>izquierda</a:t>
            </a:r>
            <a:r>
              <a:rPr lang="es-ES" sz="1400" b="1" dirty="0">
                <a:solidFill>
                  <a:srgbClr val="FF0000"/>
                </a:solidFill>
                <a:latin typeface="Century Gothic" panose="020B0502020202020204" pitchFamily="34" charset="0"/>
              </a:rPr>
              <a:t> para ver las diferentes etapas del proceso</a:t>
            </a:r>
            <a:r>
              <a:rPr lang="pl-PL" sz="1400" b="1" dirty="0">
                <a:solidFill>
                  <a:srgbClr val="FF0000"/>
                </a:solidFill>
                <a:latin typeface="Century Gothic" panose="020B0502020202020204" pitchFamily="34" charset="0"/>
              </a:rPr>
              <a:t>.</a:t>
            </a:r>
            <a:endParaRPr lang="pl-PL" sz="1400" dirty="0">
              <a:solidFill>
                <a:srgbClr val="FF0000"/>
              </a:solidFill>
              <a:latin typeface="Century Gothic" panose="020B0502020202020204" pitchFamily="34" charset="0"/>
            </a:endParaRPr>
          </a:p>
        </p:txBody>
      </p:sp>
      <p:sp>
        <p:nvSpPr>
          <p:cNvPr id="27" name="Prostokąt 26">
            <a:extLst>
              <a:ext uri="{FF2B5EF4-FFF2-40B4-BE49-F238E27FC236}">
                <a16:creationId xmlns:a16="http://schemas.microsoft.com/office/drawing/2014/main" id="{B92EF810-D0A0-43C9-BB22-AF57F24D63B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27">
            <a:extLst>
              <a:ext uri="{FF2B5EF4-FFF2-40B4-BE49-F238E27FC236}">
                <a16:creationId xmlns:a16="http://schemas.microsoft.com/office/drawing/2014/main" id="{A86DC9A8-B8DB-4679-A017-14F41F87F387}"/>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0DC11124-DA5D-4B0A-816C-4CDD500DAB00}"/>
              </a:ext>
            </a:extLst>
          </p:cNvPr>
          <p:cNvSpPr txBox="1"/>
          <p:nvPr/>
        </p:nvSpPr>
        <p:spPr>
          <a:xfrm>
            <a:off x="837142" y="212510"/>
            <a:ext cx="11323934" cy="877163"/>
          </a:xfrm>
          <a:prstGeom prst="rect">
            <a:avLst/>
          </a:prstGeom>
          <a:noFill/>
        </p:spPr>
        <p:txBody>
          <a:bodyPr wrap="none" rtlCol="0">
            <a:spAutoFit/>
          </a:bodyPr>
          <a:lstStyle/>
          <a:p>
            <a:pPr algn="ctr"/>
            <a:r>
              <a:rPr lang="pl-PL" sz="1700" b="1" dirty="0">
                <a:solidFill>
                  <a:srgbClr val="FF0000"/>
                </a:solidFill>
                <a:latin typeface="Century Gothic" panose="020B0502020202020204" pitchFamily="34" charset="0"/>
              </a:rPr>
              <a:t> </a:t>
            </a:r>
            <a:r>
              <a:rPr lang="es-ES" sz="1700" b="1" i="1" dirty="0">
                <a:solidFill>
                  <a:prstClr val="black">
                    <a:lumMod val="65000"/>
                    <a:lumOff val="35000"/>
                  </a:prstClr>
                </a:solidFill>
                <a:latin typeface="Century Gothic" panose="020B0502020202020204" pitchFamily="34" charset="0"/>
                <a:ea typeface="+mj-ea"/>
                <a:cs typeface="+mj-cs"/>
              </a:rPr>
              <a:t>”</a:t>
            </a:r>
            <a:r>
              <a:rPr lang="pl-PL" sz="1700" b="1" i="1" dirty="0">
                <a:solidFill>
                  <a:prstClr val="black">
                    <a:lumMod val="65000"/>
                    <a:lumOff val="35000"/>
                  </a:prstClr>
                </a:solidFill>
                <a:latin typeface="Century Gothic" panose="020B0502020202020204" pitchFamily="34" charset="0"/>
                <a:ea typeface="+mj-ea"/>
                <a:cs typeface="+mj-cs"/>
              </a:rPr>
              <a:t>L</a:t>
            </a:r>
            <a:r>
              <a:rPr lang="es-ES" sz="1700" b="1" i="1" dirty="0">
                <a:solidFill>
                  <a:prstClr val="black">
                    <a:lumMod val="65000"/>
                    <a:lumOff val="35000"/>
                  </a:prstClr>
                </a:solidFill>
                <a:latin typeface="Century Gothic" panose="020B0502020202020204" pitchFamily="34" charset="0"/>
                <a:ea typeface="+mj-ea"/>
                <a:cs typeface="+mj-cs"/>
              </a:rPr>
              <a:t>a remanufactur</a:t>
            </a:r>
            <a:r>
              <a:rPr lang="pl-PL" sz="1700" b="1" i="1" dirty="0" err="1">
                <a:solidFill>
                  <a:prstClr val="black">
                    <a:lumMod val="65000"/>
                    <a:lumOff val="35000"/>
                  </a:prstClr>
                </a:solidFill>
                <a:latin typeface="Century Gothic" panose="020B0502020202020204" pitchFamily="34" charset="0"/>
                <a:ea typeface="+mj-ea"/>
                <a:cs typeface="+mj-cs"/>
              </a:rPr>
              <a:t>ación</a:t>
            </a:r>
            <a:r>
              <a:rPr lang="es-ES" sz="1700" b="1" i="1" dirty="0">
                <a:solidFill>
                  <a:prstClr val="black">
                    <a:lumMod val="65000"/>
                    <a:lumOff val="35000"/>
                  </a:prstClr>
                </a:solidFill>
                <a:latin typeface="Century Gothic" panose="020B0502020202020204" pitchFamily="34" charset="0"/>
                <a:ea typeface="+mj-ea"/>
                <a:cs typeface="+mj-cs"/>
              </a:rPr>
              <a:t>, en los términos más sencillos, consiste en dar una segunda vida a los productos</a:t>
            </a:r>
            <a:r>
              <a:rPr lang="pl-PL" sz="1700" b="1" i="1" dirty="0">
                <a:solidFill>
                  <a:prstClr val="black">
                    <a:lumMod val="65000"/>
                    <a:lumOff val="35000"/>
                  </a:prstClr>
                </a:solidFill>
                <a:latin typeface="Century Gothic" panose="020B0502020202020204" pitchFamily="34" charset="0"/>
                <a:ea typeface="+mj-ea"/>
                <a:cs typeface="+mj-cs"/>
              </a:rPr>
              <a:t>.</a:t>
            </a:r>
            <a:br>
              <a:rPr lang="pl-PL" sz="1700" b="1" i="1" dirty="0">
                <a:solidFill>
                  <a:prstClr val="black">
                    <a:lumMod val="65000"/>
                    <a:lumOff val="35000"/>
                  </a:prstClr>
                </a:solidFill>
                <a:latin typeface="Century Gothic" panose="020B0502020202020204" pitchFamily="34" charset="0"/>
                <a:ea typeface="+mj-ea"/>
                <a:cs typeface="+mj-cs"/>
              </a:rPr>
            </a:br>
            <a:r>
              <a:rPr lang="es-ES" sz="1700" b="1" i="1" dirty="0">
                <a:solidFill>
                  <a:prstClr val="black">
                    <a:lumMod val="65000"/>
                    <a:lumOff val="35000"/>
                  </a:prstClr>
                </a:solidFill>
                <a:latin typeface="Century Gothic" panose="020B0502020202020204" pitchFamily="34" charset="0"/>
                <a:ea typeface="+mj-ea"/>
                <a:cs typeface="+mj-cs"/>
              </a:rPr>
              <a:t>Es una alternativa a la compra de una pieza nueva, algo que puede conllevar elevados costes</a:t>
            </a:r>
            <a:r>
              <a:rPr lang="pl-PL" sz="1700" b="1" i="1" dirty="0">
                <a:solidFill>
                  <a:prstClr val="black">
                    <a:lumMod val="65000"/>
                    <a:lumOff val="35000"/>
                  </a:prstClr>
                </a:solidFill>
                <a:latin typeface="Century Gothic" panose="020B0502020202020204" pitchFamily="34" charset="0"/>
                <a:ea typeface="+mj-ea"/>
                <a:cs typeface="+mj-cs"/>
              </a:rPr>
              <a:t>.”</a:t>
            </a:r>
          </a:p>
          <a:p>
            <a:pPr algn="ctr"/>
            <a:endParaRPr lang="pl-PL" sz="1700" b="1" dirty="0">
              <a:solidFill>
                <a:srgbClr val="FF0000"/>
              </a:solidFill>
              <a:latin typeface="Century Gothic" panose="020B0502020202020204" pitchFamily="34" charset="0"/>
            </a:endParaRPr>
          </a:p>
        </p:txBody>
      </p:sp>
      <p:sp>
        <p:nvSpPr>
          <p:cNvPr id="32" name="pole tekstowe 31">
            <a:extLst>
              <a:ext uri="{FF2B5EF4-FFF2-40B4-BE49-F238E27FC236}">
                <a16:creationId xmlns:a16="http://schemas.microsoft.com/office/drawing/2014/main" id="{C330958E-499F-4CDB-A4B5-23020194989D}"/>
              </a:ext>
            </a:extLst>
          </p:cNvPr>
          <p:cNvSpPr txBox="1"/>
          <p:nvPr/>
        </p:nvSpPr>
        <p:spPr>
          <a:xfrm>
            <a:off x="8287800" y="6438477"/>
            <a:ext cx="3307150" cy="430887"/>
          </a:xfrm>
          <a:prstGeom prst="rect">
            <a:avLst/>
          </a:prstGeom>
        </p:spPr>
        <p:txBody>
          <a:bodyPr wrap="square" rtlCol="0">
            <a:spAutoFit/>
          </a:bodyPr>
          <a:lstStyle/>
          <a:p>
            <a:r>
              <a:rPr lang="pl-PL" sz="1100" b="1" dirty="0">
                <a:solidFill>
                  <a:schemeClr val="bg1"/>
                </a:solidFill>
                <a:latin typeface="Century Gothic" panose="020B0502020202020204" pitchFamily="34" charset="0"/>
              </a:rPr>
              <a:t>LUBICHOWO</a:t>
            </a:r>
            <a:br>
              <a:rPr lang="pl-PL" sz="1000" b="1" dirty="0">
                <a:solidFill>
                  <a:schemeClr val="bg1"/>
                </a:solidFill>
                <a:latin typeface="Century Gothic" panose="020B0502020202020204" pitchFamily="34" charset="0"/>
              </a:rPr>
            </a:br>
            <a:r>
              <a:rPr lang="pl-PL" sz="1100" b="1" dirty="0">
                <a:solidFill>
                  <a:schemeClr val="bg1"/>
                </a:solidFill>
                <a:latin typeface="Century Gothic" panose="020B0502020202020204" pitchFamily="34" charset="0"/>
              </a:rPr>
              <a:t>CERCA DE STAROGARD GDAŃSKI</a:t>
            </a:r>
            <a:endParaRPr lang="pl-PL" sz="1000" b="1" dirty="0">
              <a:solidFill>
                <a:schemeClr val="bg1"/>
              </a:solidFill>
              <a:latin typeface="Century Gothic" panose="020B0502020202020204" pitchFamily="34" charset="0"/>
            </a:endParaRPr>
          </a:p>
        </p:txBody>
      </p:sp>
      <p:sp>
        <p:nvSpPr>
          <p:cNvPr id="75" name="pole tekstowe 74">
            <a:extLst>
              <a:ext uri="{FF2B5EF4-FFF2-40B4-BE49-F238E27FC236}">
                <a16:creationId xmlns:a16="http://schemas.microsoft.com/office/drawing/2014/main" id="{5BA9E40C-5AD7-40AA-B8DD-FB920BD1EDE2}"/>
              </a:ext>
            </a:extLst>
          </p:cNvPr>
          <p:cNvSpPr txBox="1"/>
          <p:nvPr/>
        </p:nvSpPr>
        <p:spPr>
          <a:xfrm>
            <a:off x="1951598" y="1202577"/>
            <a:ext cx="3960089" cy="4670509"/>
          </a:xfrm>
          <a:prstGeom prst="rect">
            <a:avLst/>
          </a:prstGeom>
          <a:noFill/>
        </p:spPr>
        <p:txBody>
          <a:bodyPr wrap="square">
            <a:spAutoFit/>
          </a:bodyPr>
          <a:lstStyle/>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es-ES" sz="1350" dirty="0">
                <a:solidFill>
                  <a:prstClr val="black">
                    <a:lumMod val="65000"/>
                    <a:lumOff val="35000"/>
                  </a:prstClr>
                </a:solidFill>
                <a:latin typeface="Century Gothic" panose="020B0502020202020204" pitchFamily="34" charset="0"/>
                <a:ea typeface="+mj-ea"/>
                <a:cs typeface="+mj-cs"/>
              </a:rPr>
              <a:t>La remanufacturación se lleva a cabo utilizando dispositivos avanzados, de conformidad con exigentes normas de calidad y estándares de montaje con las piezas nuevas.</a:t>
            </a:r>
            <a:endParaRPr lang="pl-PL" sz="1350" dirty="0">
              <a:solidFill>
                <a:prstClr val="black">
                  <a:lumMod val="65000"/>
                  <a:lumOff val="35000"/>
                </a:prstClr>
              </a:solidFill>
              <a:latin typeface="Century Gothic" panose="020B0502020202020204" pitchFamily="34" charset="0"/>
              <a:ea typeface="+mj-ea"/>
              <a:cs typeface="+mj-cs"/>
            </a:endParaRPr>
          </a:p>
          <a:p>
            <a:pPr algn="just" defTabSz="361950"/>
            <a:endParaRPr lang="pl-PL" sz="1350" dirty="0">
              <a:solidFill>
                <a:prstClr val="black">
                  <a:lumMod val="65000"/>
                  <a:lumOff val="35000"/>
                </a:prstClr>
              </a:solidFill>
              <a:latin typeface="Century Gothic" panose="020B0502020202020204" pitchFamily="34" charset="0"/>
              <a:ea typeface="+mj-ea"/>
              <a:cs typeface="+mj-cs"/>
            </a:endParaRPr>
          </a:p>
          <a:p>
            <a:pPr algn="just" defTabSz="361950"/>
            <a:r>
              <a:rPr lang="pl-PL" sz="1350" dirty="0">
                <a:solidFill>
                  <a:prstClr val="black">
                    <a:lumMod val="65000"/>
                    <a:lumOff val="35000"/>
                  </a:prstClr>
                </a:solidFill>
                <a:latin typeface="Century Gothic" panose="020B0502020202020204" pitchFamily="34" charset="0"/>
                <a:ea typeface="+mj-ea"/>
                <a:cs typeface="+mj-cs"/>
              </a:rPr>
              <a:t>	</a:t>
            </a:r>
            <a:r>
              <a:rPr lang="es-ES" sz="1350" dirty="0">
                <a:solidFill>
                  <a:prstClr val="black">
                    <a:lumMod val="65000"/>
                    <a:lumOff val="35000"/>
                  </a:prstClr>
                </a:solidFill>
                <a:latin typeface="Century Gothic" panose="020B0502020202020204" pitchFamily="34" charset="0"/>
                <a:ea typeface="+mj-ea"/>
                <a:cs typeface="+mj-cs"/>
              </a:rPr>
              <a:t>Son sustituidos los elementos gastados y los eficientes son sometidos a pruebas. El proceso minimiza la cantidad de residuos del producto y ahorra valio</a:t>
            </a:r>
            <a:r>
              <a:rPr lang="pl-PL" sz="1350" dirty="0">
                <a:solidFill>
                  <a:prstClr val="black">
                    <a:lumMod val="65000"/>
                    <a:lumOff val="35000"/>
                  </a:prstClr>
                </a:solidFill>
                <a:latin typeface="Century Gothic" panose="020B0502020202020204" pitchFamily="34" charset="0"/>
                <a:ea typeface="+mj-ea"/>
                <a:cs typeface="+mj-cs"/>
              </a:rPr>
              <a:t>sos</a:t>
            </a:r>
            <a:r>
              <a:rPr lang="es-ES"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materiales</a:t>
            </a:r>
            <a:r>
              <a:rPr lang="es-ES" sz="1350" dirty="0">
                <a:solidFill>
                  <a:prstClr val="black">
                    <a:lumMod val="65000"/>
                    <a:lumOff val="35000"/>
                  </a:prstClr>
                </a:solidFill>
                <a:latin typeface="Century Gothic" panose="020B0502020202020204" pitchFamily="34" charset="0"/>
                <a:ea typeface="+mj-ea"/>
                <a:cs typeface="+mj-cs"/>
              </a:rPr>
              <a:t> y suministros</a:t>
            </a:r>
            <a:r>
              <a:rPr lang="pl-PL" sz="1350" dirty="0">
                <a:solidFill>
                  <a:prstClr val="black">
                    <a:lumMod val="65000"/>
                    <a:lumOff val="35000"/>
                  </a:prstClr>
                </a:solidFill>
                <a:latin typeface="Century Gothic" panose="020B0502020202020204" pitchFamily="34" charset="0"/>
                <a:ea typeface="+mj-ea"/>
                <a:cs typeface="+mj-cs"/>
              </a:rPr>
              <a:t>.</a:t>
            </a:r>
          </a:p>
          <a:p>
            <a:pPr algn="just" defTabSz="361950"/>
            <a:r>
              <a:rPr lang="pl-PL" sz="1350" dirty="0">
                <a:solidFill>
                  <a:prstClr val="black">
                    <a:lumMod val="65000"/>
                    <a:lumOff val="35000"/>
                  </a:prstClr>
                </a:solidFill>
                <a:latin typeface="Century Gothic" panose="020B0502020202020204" pitchFamily="34" charset="0"/>
                <a:ea typeface="+mj-ea"/>
                <a:cs typeface="+mj-cs"/>
              </a:rPr>
              <a:t> </a:t>
            </a:r>
          </a:p>
          <a:p>
            <a:pPr algn="just" defTabSz="361950"/>
            <a:r>
              <a:rPr lang="es-ES" sz="1350" dirty="0">
                <a:solidFill>
                  <a:prstClr val="black">
                    <a:lumMod val="65000"/>
                    <a:lumOff val="35000"/>
                  </a:prstClr>
                </a:solidFill>
                <a:latin typeface="Century Gothic" panose="020B0502020202020204" pitchFamily="34" charset="0"/>
                <a:ea typeface="+mj-ea"/>
                <a:cs typeface="+mj-cs"/>
              </a:rPr>
              <a:t>En AS-PL no se </a:t>
            </a:r>
            <a:r>
              <a:rPr lang="pl-PL" sz="1350" dirty="0" err="1">
                <a:solidFill>
                  <a:prstClr val="black">
                    <a:lumMod val="65000"/>
                    <a:lumOff val="35000"/>
                  </a:prstClr>
                </a:solidFill>
                <a:latin typeface="Century Gothic" panose="020B0502020202020204" pitchFamily="34" charset="0"/>
                <a:ea typeface="+mj-ea"/>
                <a:cs typeface="+mj-cs"/>
              </a:rPr>
              <a:t>remanufacturan</a:t>
            </a:r>
            <a:r>
              <a:rPr lang="es-ES" sz="1350" dirty="0">
                <a:solidFill>
                  <a:prstClr val="black">
                    <a:lumMod val="65000"/>
                    <a:lumOff val="35000"/>
                  </a:prstClr>
                </a:solidFill>
                <a:latin typeface="Century Gothic" panose="020B0502020202020204" pitchFamily="34" charset="0"/>
                <a:ea typeface="+mj-ea"/>
                <a:cs typeface="+mj-cs"/>
              </a:rPr>
              <a:t> carcasas deterioradas, rodamientos ni la electrónica del regulador. Estos son sustituidos por otros nuevos. Actualmente la capacidad de montaje de productos </a:t>
            </a:r>
            <a:r>
              <a:rPr lang="pl-PL" sz="1350" dirty="0" err="1">
                <a:solidFill>
                  <a:prstClr val="black">
                    <a:lumMod val="65000"/>
                    <a:lumOff val="35000"/>
                  </a:prstClr>
                </a:solidFill>
                <a:latin typeface="Century Gothic" panose="020B0502020202020204" pitchFamily="34" charset="0"/>
                <a:ea typeface="+mj-ea"/>
                <a:cs typeface="+mj-cs"/>
              </a:rPr>
              <a:t>remanufacturados</a:t>
            </a:r>
            <a:r>
              <a:rPr lang="es-ES" sz="1350" dirty="0">
                <a:solidFill>
                  <a:prstClr val="black">
                    <a:lumMod val="65000"/>
                    <a:lumOff val="35000"/>
                  </a:prstClr>
                </a:solidFill>
                <a:latin typeface="Century Gothic" panose="020B0502020202020204" pitchFamily="34" charset="0"/>
                <a:ea typeface="+mj-ea"/>
                <a:cs typeface="+mj-cs"/>
              </a:rPr>
              <a:t> es de unas </a:t>
            </a:r>
            <a:r>
              <a:rPr lang="es-ES" sz="1350" b="1" dirty="0">
                <a:solidFill>
                  <a:prstClr val="black">
                    <a:lumMod val="65000"/>
                    <a:lumOff val="35000"/>
                  </a:prstClr>
                </a:solidFill>
                <a:latin typeface="Century Gothic" panose="020B0502020202020204" pitchFamily="34" charset="0"/>
                <a:ea typeface="+mj-ea"/>
                <a:cs typeface="+mj-cs"/>
              </a:rPr>
              <a:t>12 000 unidades </a:t>
            </a:r>
            <a:r>
              <a:rPr lang="es-ES" sz="1350" dirty="0">
                <a:solidFill>
                  <a:prstClr val="black">
                    <a:lumMod val="65000"/>
                    <a:lumOff val="35000"/>
                  </a:prstClr>
                </a:solidFill>
                <a:latin typeface="Century Gothic" panose="020B0502020202020204" pitchFamily="34" charset="0"/>
                <a:ea typeface="+mj-ea"/>
                <a:cs typeface="+mj-cs"/>
              </a:rPr>
              <a:t>al mes</a:t>
            </a:r>
            <a:r>
              <a:rPr lang="pl-PL" sz="1350" dirty="0">
                <a:solidFill>
                  <a:prstClr val="black">
                    <a:lumMod val="65000"/>
                    <a:lumOff val="35000"/>
                  </a:prstClr>
                </a:solidFill>
                <a:latin typeface="Century Gothic" panose="020B0502020202020204" pitchFamily="34" charset="0"/>
                <a:ea typeface="+mj-ea"/>
                <a:cs typeface="+mj-cs"/>
              </a:rPr>
              <a:t>. </a:t>
            </a:r>
          </a:p>
          <a:p>
            <a:pPr algn="just" defTabSz="361950"/>
            <a:endParaRPr lang="pl-PL" sz="1350" dirty="0">
              <a:solidFill>
                <a:prstClr val="black">
                  <a:lumMod val="65000"/>
                  <a:lumOff val="35000"/>
                </a:prstClr>
              </a:solidFill>
              <a:latin typeface="Century Gothic" panose="020B0502020202020204" pitchFamily="34" charset="0"/>
              <a:ea typeface="+mj-ea"/>
              <a:cs typeface="+mj-cs"/>
            </a:endParaRPr>
          </a:p>
          <a:p>
            <a:pPr algn="just" defTabSz="361950"/>
            <a:r>
              <a:rPr lang="pl-PL" sz="1350" dirty="0">
                <a:solidFill>
                  <a:prstClr val="black">
                    <a:lumMod val="65000"/>
                    <a:lumOff val="35000"/>
                  </a:prstClr>
                </a:solidFill>
                <a:latin typeface="Century Gothic" panose="020B0502020202020204" pitchFamily="34" charset="0"/>
                <a:ea typeface="+mj-ea"/>
                <a:cs typeface="+mj-cs"/>
              </a:rPr>
              <a:t>	</a:t>
            </a:r>
            <a:r>
              <a:rPr lang="es-ES" sz="1350" dirty="0">
                <a:solidFill>
                  <a:prstClr val="black">
                    <a:lumMod val="65000"/>
                    <a:lumOff val="35000"/>
                  </a:prstClr>
                </a:solidFill>
                <a:latin typeface="Century Gothic" panose="020B0502020202020204" pitchFamily="34" charset="0"/>
                <a:ea typeface="+mj-ea"/>
                <a:cs typeface="+mj-cs"/>
              </a:rPr>
              <a:t>Cada producto tiene una confirmación de realización de una prueba final (informe), que certifica su eficiencia e infalibilidad</a:t>
            </a:r>
            <a:r>
              <a:rPr lang="pl-PL" sz="1350" dirty="0">
                <a:solidFill>
                  <a:prstClr val="black">
                    <a:lumMod val="65000"/>
                    <a:lumOff val="35000"/>
                  </a:prstClr>
                </a:solidFill>
                <a:latin typeface="Century Gothic" panose="020B0502020202020204" pitchFamily="34" charset="0"/>
                <a:ea typeface="+mj-ea"/>
                <a:cs typeface="+mj-cs"/>
              </a:rPr>
              <a:t>. </a:t>
            </a:r>
          </a:p>
        </p:txBody>
      </p:sp>
      <p:sp>
        <p:nvSpPr>
          <p:cNvPr id="30" name="pole tekstowe 29">
            <a:extLst>
              <a:ext uri="{FF2B5EF4-FFF2-40B4-BE49-F238E27FC236}">
                <a16:creationId xmlns:a16="http://schemas.microsoft.com/office/drawing/2014/main" id="{1F26FC12-3C53-4177-88CA-AFB4FA75C793}"/>
              </a:ext>
            </a:extLst>
          </p:cNvPr>
          <p:cNvSpPr txBox="1"/>
          <p:nvPr/>
        </p:nvSpPr>
        <p:spPr>
          <a:xfrm rot="16200000">
            <a:off x="8705308" y="2714705"/>
            <a:ext cx="5514607" cy="1446550"/>
          </a:xfrm>
          <a:prstGeom prst="rect">
            <a:avLst/>
          </a:prstGeom>
          <a:noFill/>
        </p:spPr>
        <p:txBody>
          <a:bodyPr wrap="square" rtlCol="0">
            <a:spAutoFit/>
          </a:bodyPr>
          <a:lstStyle/>
          <a:p>
            <a:pPr algn="ctr"/>
            <a:r>
              <a:rPr lang="pl-PL" sz="4400" b="1" dirty="0">
                <a:solidFill>
                  <a:schemeClr val="bg1"/>
                </a:solidFill>
                <a:effectLst>
                  <a:glow rad="25400">
                    <a:schemeClr val="bg1">
                      <a:lumMod val="85000"/>
                      <a:alpha val="40000"/>
                    </a:schemeClr>
                  </a:glow>
                </a:effectLst>
                <a:latin typeface="Century Gothic" panose="020B0502020202020204" pitchFamily="34" charset="0"/>
              </a:rPr>
              <a:t>CENTRO DE PRODUCCIÓN</a:t>
            </a:r>
          </a:p>
        </p:txBody>
      </p:sp>
      <p:grpSp>
        <p:nvGrpSpPr>
          <p:cNvPr id="10" name="Grupa 9">
            <a:extLst>
              <a:ext uri="{FF2B5EF4-FFF2-40B4-BE49-F238E27FC236}">
                <a16:creationId xmlns:a16="http://schemas.microsoft.com/office/drawing/2014/main" id="{C95F900F-5CD1-435D-8BFD-2A117F0DA5F6}"/>
              </a:ext>
            </a:extLst>
          </p:cNvPr>
          <p:cNvGrpSpPr/>
          <p:nvPr/>
        </p:nvGrpSpPr>
        <p:grpSpPr>
          <a:xfrm>
            <a:off x="277580" y="5552884"/>
            <a:ext cx="684804" cy="662268"/>
            <a:chOff x="287105" y="5552884"/>
            <a:chExt cx="684804" cy="662268"/>
          </a:xfrm>
        </p:grpSpPr>
        <p:sp>
          <p:nvSpPr>
            <p:cNvPr id="40" name="pole tekstowe 39">
              <a:hlinkClick r:id="rId12" action="ppaction://hlinksldjump"/>
              <a:extLst>
                <a:ext uri="{FF2B5EF4-FFF2-40B4-BE49-F238E27FC236}">
                  <a16:creationId xmlns:a16="http://schemas.microsoft.com/office/drawing/2014/main" id="{3365F8CD-C9CA-4087-BF39-267726C8A40D}"/>
                </a:ext>
              </a:extLst>
            </p:cNvPr>
            <p:cNvSpPr txBox="1"/>
            <p:nvPr/>
          </p:nvSpPr>
          <p:spPr>
            <a:xfrm>
              <a:off x="287105" y="5953542"/>
              <a:ext cx="684804" cy="261610"/>
            </a:xfrm>
            <a:prstGeom prst="rect">
              <a:avLst/>
            </a:prstGeom>
            <a:noFill/>
          </p:spPr>
          <p:txBody>
            <a:bodyPr wrap="none" rtlCol="0">
              <a:spAutoFit/>
            </a:bodyPr>
            <a:lstStyle/>
            <a:p>
              <a:pPr algn="ctr"/>
              <a:r>
                <a:rPr lang="pl-PL" sz="1100" b="1" dirty="0">
                  <a:solidFill>
                    <a:schemeClr val="bg1">
                      <a:lumMod val="50000"/>
                    </a:schemeClr>
                  </a:solidFill>
                </a:rPr>
                <a:t>ETAPA V</a:t>
              </a:r>
            </a:p>
          </p:txBody>
        </p:sp>
        <p:pic>
          <p:nvPicPr>
            <p:cNvPr id="41" name="Grafika 40" descr="Lista kontrolna">
              <a:hlinkClick r:id="rId12" action="ppaction://hlinksldjump"/>
              <a:extLst>
                <a:ext uri="{FF2B5EF4-FFF2-40B4-BE49-F238E27FC236}">
                  <a16:creationId xmlns:a16="http://schemas.microsoft.com/office/drawing/2014/main" id="{D58698E4-8C3D-4CD9-869F-F12CAEE55C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325" y="5552884"/>
              <a:ext cx="426575" cy="426575"/>
            </a:xfrm>
            <a:prstGeom prst="rect">
              <a:avLst/>
            </a:prstGeom>
          </p:spPr>
        </p:pic>
      </p:grpSp>
      <p:grpSp>
        <p:nvGrpSpPr>
          <p:cNvPr id="6" name="Grupa 5">
            <a:extLst>
              <a:ext uri="{FF2B5EF4-FFF2-40B4-BE49-F238E27FC236}">
                <a16:creationId xmlns:a16="http://schemas.microsoft.com/office/drawing/2014/main" id="{B73474A7-18AF-493C-A056-7C102BA85D2E}"/>
              </a:ext>
            </a:extLst>
          </p:cNvPr>
          <p:cNvGrpSpPr/>
          <p:nvPr/>
        </p:nvGrpSpPr>
        <p:grpSpPr>
          <a:xfrm>
            <a:off x="263955" y="3127993"/>
            <a:ext cx="712054" cy="673289"/>
            <a:chOff x="273480" y="3127993"/>
            <a:chExt cx="712054" cy="673289"/>
          </a:xfrm>
        </p:grpSpPr>
        <p:sp>
          <p:nvSpPr>
            <p:cNvPr id="38" name="pole tekstowe 37">
              <a:hlinkClick r:id="rId15" action="ppaction://hlinksldjump"/>
              <a:extLst>
                <a:ext uri="{FF2B5EF4-FFF2-40B4-BE49-F238E27FC236}">
                  <a16:creationId xmlns:a16="http://schemas.microsoft.com/office/drawing/2014/main" id="{E2B8AA7A-0030-4F64-BF83-EAB2B9D8A306}"/>
                </a:ext>
              </a:extLst>
            </p:cNvPr>
            <p:cNvSpPr txBox="1"/>
            <p:nvPr/>
          </p:nvSpPr>
          <p:spPr>
            <a:xfrm>
              <a:off x="273480" y="3539672"/>
              <a:ext cx="712054" cy="261610"/>
            </a:xfrm>
            <a:prstGeom prst="rect">
              <a:avLst/>
            </a:prstGeom>
            <a:noFill/>
          </p:spPr>
          <p:txBody>
            <a:bodyPr wrap="none" rtlCol="0">
              <a:spAutoFit/>
            </a:bodyPr>
            <a:lstStyle/>
            <a:p>
              <a:pPr algn="ctr"/>
              <a:r>
                <a:rPr lang="pl-PL" sz="1100" b="1" dirty="0">
                  <a:solidFill>
                    <a:schemeClr val="bg1">
                      <a:lumMod val="50000"/>
                    </a:schemeClr>
                  </a:solidFill>
                </a:rPr>
                <a:t>ETAPA III</a:t>
              </a:r>
            </a:p>
          </p:txBody>
        </p:sp>
        <p:pic>
          <p:nvPicPr>
            <p:cNvPr id="42" name="Grafika 41" descr="Diament">
              <a:hlinkClick r:id="rId15" action="ppaction://hlinksldjump"/>
              <a:extLst>
                <a:ext uri="{FF2B5EF4-FFF2-40B4-BE49-F238E27FC236}">
                  <a16:creationId xmlns:a16="http://schemas.microsoft.com/office/drawing/2014/main" id="{9F331896-1E07-4E10-B0BA-F8F2CBD975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2169" y="3127993"/>
              <a:ext cx="469232" cy="469232"/>
            </a:xfrm>
            <a:prstGeom prst="rect">
              <a:avLst/>
            </a:prstGeom>
          </p:spPr>
        </p:pic>
      </p:grpSp>
      <p:grpSp>
        <p:nvGrpSpPr>
          <p:cNvPr id="4" name="Grupa 3">
            <a:extLst>
              <a:ext uri="{FF2B5EF4-FFF2-40B4-BE49-F238E27FC236}">
                <a16:creationId xmlns:a16="http://schemas.microsoft.com/office/drawing/2014/main" id="{3E4594AD-3B8F-468F-8111-6F6033799B4D}"/>
              </a:ext>
            </a:extLst>
          </p:cNvPr>
          <p:cNvGrpSpPr/>
          <p:nvPr/>
        </p:nvGrpSpPr>
        <p:grpSpPr>
          <a:xfrm>
            <a:off x="282388" y="1873931"/>
            <a:ext cx="675186" cy="660098"/>
            <a:chOff x="291913" y="1873931"/>
            <a:chExt cx="675186" cy="660098"/>
          </a:xfrm>
        </p:grpSpPr>
        <p:sp>
          <p:nvSpPr>
            <p:cNvPr id="37" name="pole tekstowe 36">
              <a:hlinkClick r:id="rId18" action="ppaction://hlinksldjump"/>
              <a:extLst>
                <a:ext uri="{FF2B5EF4-FFF2-40B4-BE49-F238E27FC236}">
                  <a16:creationId xmlns:a16="http://schemas.microsoft.com/office/drawing/2014/main" id="{0B88D409-C98F-46F4-904F-5F29AF83C072}"/>
                </a:ext>
              </a:extLst>
            </p:cNvPr>
            <p:cNvSpPr txBox="1"/>
            <p:nvPr/>
          </p:nvSpPr>
          <p:spPr>
            <a:xfrm>
              <a:off x="291913" y="2272419"/>
              <a:ext cx="675186" cy="261610"/>
            </a:xfrm>
            <a:prstGeom prst="rect">
              <a:avLst/>
            </a:prstGeom>
            <a:noFill/>
          </p:spPr>
          <p:txBody>
            <a:bodyPr wrap="none" rtlCol="0">
              <a:spAutoFit/>
            </a:bodyPr>
            <a:lstStyle/>
            <a:p>
              <a:pPr algn="ctr"/>
              <a:r>
                <a:rPr lang="pl-PL" sz="1100" b="1" i="1" dirty="0">
                  <a:solidFill>
                    <a:schemeClr val="bg1">
                      <a:lumMod val="50000"/>
                    </a:schemeClr>
                  </a:solidFill>
                </a:rPr>
                <a:t>ETAPA II</a:t>
              </a:r>
            </a:p>
          </p:txBody>
        </p:sp>
        <p:pic>
          <p:nvPicPr>
            <p:cNvPr id="43" name="Grafika 42" descr="Szkło powiększające">
              <a:hlinkClick r:id="rId18" action="ppaction://hlinksldjump"/>
              <a:extLst>
                <a:ext uri="{FF2B5EF4-FFF2-40B4-BE49-F238E27FC236}">
                  <a16:creationId xmlns:a16="http://schemas.microsoft.com/office/drawing/2014/main" id="{04B6C908-A58E-48FD-930F-28CC66D785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98915" y="1873931"/>
              <a:ext cx="426575" cy="426575"/>
            </a:xfrm>
            <a:prstGeom prst="rect">
              <a:avLst/>
            </a:prstGeom>
          </p:spPr>
        </p:pic>
      </p:grpSp>
      <p:grpSp>
        <p:nvGrpSpPr>
          <p:cNvPr id="9" name="Grupa 8">
            <a:extLst>
              <a:ext uri="{FF2B5EF4-FFF2-40B4-BE49-F238E27FC236}">
                <a16:creationId xmlns:a16="http://schemas.microsoft.com/office/drawing/2014/main" id="{15B9D5E2-B38D-4E80-8ED3-A01479C97666}"/>
              </a:ext>
            </a:extLst>
          </p:cNvPr>
          <p:cNvGrpSpPr/>
          <p:nvPr/>
        </p:nvGrpSpPr>
        <p:grpSpPr>
          <a:xfrm>
            <a:off x="259146" y="4365184"/>
            <a:ext cx="721672" cy="645319"/>
            <a:chOff x="268671" y="4365184"/>
            <a:chExt cx="721672" cy="645319"/>
          </a:xfrm>
        </p:grpSpPr>
        <p:sp>
          <p:nvSpPr>
            <p:cNvPr id="39" name="pole tekstowe 38">
              <a:hlinkClick r:id="rId21" action="ppaction://hlinksldjump"/>
              <a:extLst>
                <a:ext uri="{FF2B5EF4-FFF2-40B4-BE49-F238E27FC236}">
                  <a16:creationId xmlns:a16="http://schemas.microsoft.com/office/drawing/2014/main" id="{2904808C-478E-49DE-8E80-06B92CEFAD5D}"/>
                </a:ext>
              </a:extLst>
            </p:cNvPr>
            <p:cNvSpPr txBox="1"/>
            <p:nvPr/>
          </p:nvSpPr>
          <p:spPr>
            <a:xfrm>
              <a:off x="268671" y="4748893"/>
              <a:ext cx="721672" cy="261610"/>
            </a:xfrm>
            <a:prstGeom prst="rect">
              <a:avLst/>
            </a:prstGeom>
            <a:noFill/>
          </p:spPr>
          <p:txBody>
            <a:bodyPr wrap="none" rtlCol="0">
              <a:spAutoFit/>
            </a:bodyPr>
            <a:lstStyle/>
            <a:p>
              <a:pPr algn="ctr"/>
              <a:r>
                <a:rPr lang="pl-PL" sz="1100" b="1" dirty="0">
                  <a:solidFill>
                    <a:schemeClr val="bg1">
                      <a:lumMod val="50000"/>
                    </a:schemeClr>
                  </a:solidFill>
                </a:rPr>
                <a:t>ETAPA IV</a:t>
              </a:r>
            </a:p>
          </p:txBody>
        </p:sp>
        <p:pic>
          <p:nvPicPr>
            <p:cNvPr id="44" name="Grafika 43" descr="Narzędzia">
              <a:hlinkClick r:id="rId21" action="ppaction://hlinksldjump"/>
              <a:extLst>
                <a:ext uri="{FF2B5EF4-FFF2-40B4-BE49-F238E27FC236}">
                  <a16:creationId xmlns:a16="http://schemas.microsoft.com/office/drawing/2014/main" id="{FE1F4287-644C-4E3E-A404-A69D348316B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2702" y="4365184"/>
              <a:ext cx="387795" cy="387795"/>
            </a:xfrm>
            <a:prstGeom prst="rect">
              <a:avLst/>
            </a:prstGeom>
          </p:spPr>
        </p:pic>
      </p:grpSp>
      <p:grpSp>
        <p:nvGrpSpPr>
          <p:cNvPr id="3" name="Grupa 2">
            <a:extLst>
              <a:ext uri="{FF2B5EF4-FFF2-40B4-BE49-F238E27FC236}">
                <a16:creationId xmlns:a16="http://schemas.microsoft.com/office/drawing/2014/main" id="{6AB869A0-00C2-412C-B1F6-DCFD948153EC}"/>
              </a:ext>
            </a:extLst>
          </p:cNvPr>
          <p:cNvGrpSpPr/>
          <p:nvPr/>
        </p:nvGrpSpPr>
        <p:grpSpPr>
          <a:xfrm>
            <a:off x="300823" y="597763"/>
            <a:ext cx="638316" cy="685775"/>
            <a:chOff x="310348" y="597763"/>
            <a:chExt cx="638316" cy="685775"/>
          </a:xfrm>
        </p:grpSpPr>
        <p:sp>
          <p:nvSpPr>
            <p:cNvPr id="36" name="pole tekstowe 35">
              <a:hlinkClick r:id="rId24" action="ppaction://hlinksldjump"/>
              <a:extLst>
                <a:ext uri="{FF2B5EF4-FFF2-40B4-BE49-F238E27FC236}">
                  <a16:creationId xmlns:a16="http://schemas.microsoft.com/office/drawing/2014/main" id="{EC662BE9-CA1C-4EEA-A4B8-BF45924D81CB}"/>
                </a:ext>
              </a:extLst>
            </p:cNvPr>
            <p:cNvSpPr txBox="1"/>
            <p:nvPr/>
          </p:nvSpPr>
          <p:spPr>
            <a:xfrm>
              <a:off x="310348" y="1021928"/>
              <a:ext cx="638316" cy="261610"/>
            </a:xfrm>
            <a:prstGeom prst="rect">
              <a:avLst/>
            </a:prstGeom>
            <a:noFill/>
          </p:spPr>
          <p:txBody>
            <a:bodyPr wrap="none" rtlCol="0">
              <a:spAutoFit/>
            </a:bodyPr>
            <a:lstStyle/>
            <a:p>
              <a:pPr algn="ctr"/>
              <a:r>
                <a:rPr lang="pl-PL" sz="1100" b="1" dirty="0">
                  <a:solidFill>
                    <a:schemeClr val="bg1">
                      <a:lumMod val="50000"/>
                    </a:schemeClr>
                  </a:solidFill>
                </a:rPr>
                <a:t>ETAPA I</a:t>
              </a:r>
            </a:p>
          </p:txBody>
        </p:sp>
        <p:pic>
          <p:nvPicPr>
            <p:cNvPr id="45" name="Grafika 44" descr="Zrównoważony rozwój">
              <a:hlinkClick r:id="rId24" action="ppaction://hlinksldjump"/>
              <a:extLst>
                <a:ext uri="{FF2B5EF4-FFF2-40B4-BE49-F238E27FC236}">
                  <a16:creationId xmlns:a16="http://schemas.microsoft.com/office/drawing/2014/main" id="{5EDC000B-A816-4D85-BE49-EDA4604CF19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063816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75">
                                            <p:txEl>
                                              <p:pRg st="0" end="0"/>
                                            </p:txEl>
                                          </p:spTgt>
                                        </p:tgtEl>
                                        <p:attrNameLst>
                                          <p:attrName>style.visibility</p:attrName>
                                        </p:attrNameLst>
                                      </p:cBhvr>
                                      <p:to>
                                        <p:strVal val="visible"/>
                                      </p:to>
                                    </p:set>
                                    <p:animEffect transition="in" filter="wipe(up)">
                                      <p:cBhvr>
                                        <p:cTn id="34" dur="500"/>
                                        <p:tgtEl>
                                          <p:spTgt spid="75">
                                            <p:txEl>
                                              <p:pRg st="0" end="0"/>
                                            </p:txEl>
                                          </p:spTgt>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75">
                                            <p:txEl>
                                              <p:pRg st="2" end="2"/>
                                            </p:txEl>
                                          </p:spTgt>
                                        </p:tgtEl>
                                        <p:attrNameLst>
                                          <p:attrName>style.visibility</p:attrName>
                                        </p:attrNameLst>
                                      </p:cBhvr>
                                      <p:to>
                                        <p:strVal val="visible"/>
                                      </p:to>
                                    </p:set>
                                    <p:animEffect transition="in" filter="wipe(up)">
                                      <p:cBhvr>
                                        <p:cTn id="38" dur="500"/>
                                        <p:tgtEl>
                                          <p:spTgt spid="75">
                                            <p:txEl>
                                              <p:pRg st="2" end="2"/>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75">
                                            <p:txEl>
                                              <p:pRg st="4" end="4"/>
                                            </p:txEl>
                                          </p:spTgt>
                                        </p:tgtEl>
                                        <p:attrNameLst>
                                          <p:attrName>style.visibility</p:attrName>
                                        </p:attrNameLst>
                                      </p:cBhvr>
                                      <p:to>
                                        <p:strVal val="visible"/>
                                      </p:to>
                                    </p:set>
                                    <p:animEffect transition="in" filter="wipe(up)">
                                      <p:cBhvr>
                                        <p:cTn id="42" dur="500"/>
                                        <p:tgtEl>
                                          <p:spTgt spid="75">
                                            <p:txEl>
                                              <p:pRg st="4" end="4"/>
                                            </p:txEl>
                                          </p:spTgt>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75">
                                            <p:txEl>
                                              <p:pRg st="6" end="6"/>
                                            </p:txEl>
                                          </p:spTgt>
                                        </p:tgtEl>
                                        <p:attrNameLst>
                                          <p:attrName>style.visibility</p:attrName>
                                        </p:attrNameLst>
                                      </p:cBhvr>
                                      <p:to>
                                        <p:strVal val="visible"/>
                                      </p:to>
                                    </p:set>
                                    <p:animEffect transition="in" filter="wipe(up)">
                                      <p:cBhvr>
                                        <p:cTn id="46" dur="500"/>
                                        <p:tgtEl>
                                          <p:spTgt spid="75">
                                            <p:txEl>
                                              <p:pRg st="6" end="6"/>
                                            </p:txEl>
                                          </p:spTgt>
                                        </p:tgtEl>
                                      </p:cBhvr>
                                    </p:animEffect>
                                  </p:childTnLst>
                                </p:cTn>
                              </p:par>
                            </p:childTnLst>
                          </p:cTn>
                        </p:par>
                        <p:par>
                          <p:cTn id="47" fill="hold">
                            <p:stCondLst>
                              <p:cond delay="4500"/>
                            </p:stCondLst>
                            <p:childTnLst>
                              <p:par>
                                <p:cTn id="48" presetID="22" presetClass="entr" presetSubtype="1" fill="hold" nodeType="afterEffect">
                                  <p:stCondLst>
                                    <p:cond delay="3000"/>
                                  </p:stCondLst>
                                  <p:childTnLst>
                                    <p:set>
                                      <p:cBhvr>
                                        <p:cTn id="49" dur="1" fill="hold">
                                          <p:stCondLst>
                                            <p:cond delay="0"/>
                                          </p:stCondLst>
                                        </p:cTn>
                                        <p:tgtEl>
                                          <p:spTgt spid="94">
                                            <p:txEl>
                                              <p:pRg st="0" end="0"/>
                                            </p:txEl>
                                          </p:spTgt>
                                        </p:tgtEl>
                                        <p:attrNameLst>
                                          <p:attrName>style.visibility</p:attrName>
                                        </p:attrNameLst>
                                      </p:cBhvr>
                                      <p:to>
                                        <p:strVal val="visible"/>
                                      </p:to>
                                    </p:set>
                                    <p:animEffect transition="in" filter="wipe(up)">
                                      <p:cBhvr>
                                        <p:cTn id="50" dur="500"/>
                                        <p:tgtEl>
                                          <p:spTgt spid="94">
                                            <p:txEl>
                                              <p:pRg st="0" end="0"/>
                                            </p:txEl>
                                          </p:spTgt>
                                        </p:tgtEl>
                                      </p:cBhvr>
                                    </p:animEffect>
                                  </p:childTnLst>
                                </p:cTn>
                              </p:par>
                            </p:childTnLst>
                          </p:cTn>
                        </p:par>
                        <p:par>
                          <p:cTn id="51" fill="hold">
                            <p:stCondLst>
                              <p:cond delay="8000"/>
                            </p:stCondLst>
                            <p:childTnLst>
                              <p:par>
                                <p:cTn id="52" presetID="53" presetClass="entr" presetSubtype="16"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p:cTn id="54" dur="500" fill="hold"/>
                                        <p:tgtEl>
                                          <p:spTgt spid="73"/>
                                        </p:tgtEl>
                                        <p:attrNameLst>
                                          <p:attrName>ppt_w</p:attrName>
                                        </p:attrNameLst>
                                      </p:cBhvr>
                                      <p:tavLst>
                                        <p:tav tm="0">
                                          <p:val>
                                            <p:fltVal val="0"/>
                                          </p:val>
                                        </p:tav>
                                        <p:tav tm="100000">
                                          <p:val>
                                            <p:strVal val="#ppt_w"/>
                                          </p:val>
                                        </p:tav>
                                      </p:tavLst>
                                    </p:anim>
                                    <p:anim calcmode="lin" valueType="num">
                                      <p:cBhvr>
                                        <p:cTn id="55" dur="500" fill="hold"/>
                                        <p:tgtEl>
                                          <p:spTgt spid="73"/>
                                        </p:tgtEl>
                                        <p:attrNameLst>
                                          <p:attrName>ppt_h</p:attrName>
                                        </p:attrNameLst>
                                      </p:cBhvr>
                                      <p:tavLst>
                                        <p:tav tm="0">
                                          <p:val>
                                            <p:fltVal val="0"/>
                                          </p:val>
                                        </p:tav>
                                        <p:tav tm="100000">
                                          <p:val>
                                            <p:strVal val="#ppt_h"/>
                                          </p:val>
                                        </p:tav>
                                      </p:tavLst>
                                    </p:anim>
                                    <p:animEffect transition="in" filter="fade">
                                      <p:cBhvr>
                                        <p:cTn id="56" dur="500"/>
                                        <p:tgtEl>
                                          <p:spTgt spid="73"/>
                                        </p:tgtEl>
                                      </p:cBhvr>
                                    </p:animEffect>
                                  </p:childTnLst>
                                </p:cTn>
                              </p:par>
                            </p:childTnLst>
                          </p:cTn>
                        </p:par>
                        <p:par>
                          <p:cTn id="57" fill="hold">
                            <p:stCondLst>
                              <p:cond delay="8500"/>
                            </p:stCondLst>
                            <p:childTnLst>
                              <p:par>
                                <p:cTn id="58" presetID="53" presetClass="entr" presetSubtype="16"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childTnLst>
                          </p:cTn>
                        </p:par>
                        <p:par>
                          <p:cTn id="63" fill="hold">
                            <p:stCondLst>
                              <p:cond delay="9000"/>
                            </p:stCondLst>
                            <p:childTnLst>
                              <p:par>
                                <p:cTn id="64" presetID="53" presetClass="entr" presetSubtype="16"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500" fill="hold"/>
                                        <p:tgtEl>
                                          <p:spTgt spid="70"/>
                                        </p:tgtEl>
                                        <p:attrNameLst>
                                          <p:attrName>ppt_w</p:attrName>
                                        </p:attrNameLst>
                                      </p:cBhvr>
                                      <p:tavLst>
                                        <p:tav tm="0">
                                          <p:val>
                                            <p:fltVal val="0"/>
                                          </p:val>
                                        </p:tav>
                                        <p:tav tm="100000">
                                          <p:val>
                                            <p:strVal val="#ppt_w"/>
                                          </p:val>
                                        </p:tav>
                                      </p:tavLst>
                                    </p:anim>
                                    <p:anim calcmode="lin" valueType="num">
                                      <p:cBhvr>
                                        <p:cTn id="67" dur="500" fill="hold"/>
                                        <p:tgtEl>
                                          <p:spTgt spid="70"/>
                                        </p:tgtEl>
                                        <p:attrNameLst>
                                          <p:attrName>ppt_h</p:attrName>
                                        </p:attrNameLst>
                                      </p:cBhvr>
                                      <p:tavLst>
                                        <p:tav tm="0">
                                          <p:val>
                                            <p:fltVal val="0"/>
                                          </p:val>
                                        </p:tav>
                                        <p:tav tm="100000">
                                          <p:val>
                                            <p:strVal val="#ppt_h"/>
                                          </p:val>
                                        </p:tav>
                                      </p:tavLst>
                                    </p:anim>
                                    <p:animEffect transition="in" filter="fade">
                                      <p:cBhvr>
                                        <p:cTn id="68" dur="500"/>
                                        <p:tgtEl>
                                          <p:spTgt spid="70"/>
                                        </p:tgtEl>
                                      </p:cBhvr>
                                    </p:animEffect>
                                  </p:childTnLst>
                                </p:cTn>
                              </p:par>
                            </p:childTnLst>
                          </p:cTn>
                        </p:par>
                        <p:par>
                          <p:cTn id="69" fill="hold">
                            <p:stCondLst>
                              <p:cond delay="9500"/>
                            </p:stCondLst>
                            <p:childTnLst>
                              <p:par>
                                <p:cTn id="70" presetID="5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500" fill="hold"/>
                                        <p:tgtEl>
                                          <p:spTgt spid="72"/>
                                        </p:tgtEl>
                                        <p:attrNameLst>
                                          <p:attrName>ppt_w</p:attrName>
                                        </p:attrNameLst>
                                      </p:cBhvr>
                                      <p:tavLst>
                                        <p:tav tm="0">
                                          <p:val>
                                            <p:fltVal val="0"/>
                                          </p:val>
                                        </p:tav>
                                        <p:tav tm="100000">
                                          <p:val>
                                            <p:strVal val="#ppt_w"/>
                                          </p:val>
                                        </p:tav>
                                      </p:tavLst>
                                    </p:anim>
                                    <p:anim calcmode="lin" valueType="num">
                                      <p:cBhvr>
                                        <p:cTn id="73" dur="500" fill="hold"/>
                                        <p:tgtEl>
                                          <p:spTgt spid="72"/>
                                        </p:tgtEl>
                                        <p:attrNameLst>
                                          <p:attrName>ppt_h</p:attrName>
                                        </p:attrNameLst>
                                      </p:cBhvr>
                                      <p:tavLst>
                                        <p:tav tm="0">
                                          <p:val>
                                            <p:fltVal val="0"/>
                                          </p:val>
                                        </p:tav>
                                        <p:tav tm="100000">
                                          <p:val>
                                            <p:strVal val="#ppt_h"/>
                                          </p:val>
                                        </p:tav>
                                      </p:tavLst>
                                    </p:anim>
                                    <p:animEffect transition="in" filter="fade">
                                      <p:cBhvr>
                                        <p:cTn id="74" dur="500"/>
                                        <p:tgtEl>
                                          <p:spTgt spid="72"/>
                                        </p:tgtEl>
                                      </p:cBhvr>
                                    </p:animEffect>
                                  </p:childTnLst>
                                </p:cTn>
                              </p:par>
                            </p:childTnLst>
                          </p:cTn>
                        </p:par>
                        <p:par>
                          <p:cTn id="75" fill="hold">
                            <p:stCondLst>
                              <p:cond delay="10000"/>
                            </p:stCondLst>
                            <p:childTnLst>
                              <p:par>
                                <p:cTn id="76" presetID="53" presetClass="entr" presetSubtype="16" fill="hold" nodeType="afterEffect">
                                  <p:stCondLst>
                                    <p:cond delay="0"/>
                                  </p:stCondLst>
                                  <p:childTnLst>
                                    <p:set>
                                      <p:cBhvr>
                                        <p:cTn id="77" dur="1" fill="hold">
                                          <p:stCondLst>
                                            <p:cond delay="0"/>
                                          </p:stCondLst>
                                        </p:cTn>
                                        <p:tgtEl>
                                          <p:spTgt spid="69"/>
                                        </p:tgtEl>
                                        <p:attrNameLst>
                                          <p:attrName>style.visibility</p:attrName>
                                        </p:attrNameLst>
                                      </p:cBhvr>
                                      <p:to>
                                        <p:strVal val="visible"/>
                                      </p:to>
                                    </p:set>
                                    <p:anim calcmode="lin" valueType="num">
                                      <p:cBhvr>
                                        <p:cTn id="78" dur="500" fill="hold"/>
                                        <p:tgtEl>
                                          <p:spTgt spid="69"/>
                                        </p:tgtEl>
                                        <p:attrNameLst>
                                          <p:attrName>ppt_w</p:attrName>
                                        </p:attrNameLst>
                                      </p:cBhvr>
                                      <p:tavLst>
                                        <p:tav tm="0">
                                          <p:val>
                                            <p:fltVal val="0"/>
                                          </p:val>
                                        </p:tav>
                                        <p:tav tm="100000">
                                          <p:val>
                                            <p:strVal val="#ppt_w"/>
                                          </p:val>
                                        </p:tav>
                                      </p:tavLst>
                                    </p:anim>
                                    <p:anim calcmode="lin" valueType="num">
                                      <p:cBhvr>
                                        <p:cTn id="79" dur="500" fill="hold"/>
                                        <p:tgtEl>
                                          <p:spTgt spid="69"/>
                                        </p:tgtEl>
                                        <p:attrNameLst>
                                          <p:attrName>ppt_h</p:attrName>
                                        </p:attrNameLst>
                                      </p:cBhvr>
                                      <p:tavLst>
                                        <p:tav tm="0">
                                          <p:val>
                                            <p:fltVal val="0"/>
                                          </p:val>
                                        </p:tav>
                                        <p:tav tm="100000">
                                          <p:val>
                                            <p:strVal val="#ppt_h"/>
                                          </p:val>
                                        </p:tav>
                                      </p:tavLst>
                                    </p:anim>
                                    <p:animEffect transition="in" filter="fade">
                                      <p:cBhvr>
                                        <p:cTn id="80" dur="500"/>
                                        <p:tgtEl>
                                          <p:spTgt spid="69"/>
                                        </p:tgtEl>
                                      </p:cBhvr>
                                    </p:animEffect>
                                  </p:childTnLst>
                                </p:cTn>
                              </p:par>
                            </p:childTnLst>
                          </p:cTn>
                        </p:par>
                        <p:par>
                          <p:cTn id="81" fill="hold">
                            <p:stCondLst>
                              <p:cond delay="10500"/>
                            </p:stCondLst>
                            <p:childTnLst>
                              <p:par>
                                <p:cTn id="82" presetID="26" presetClass="emph" presetSubtype="0" repeatCount="2000" fill="hold" nodeType="afterEffect">
                                  <p:stCondLst>
                                    <p:cond delay="0"/>
                                  </p:stCondLst>
                                  <p:childTnLst>
                                    <p:animEffect transition="out" filter="fade">
                                      <p:cBhvr>
                                        <p:cTn id="83" dur="500" tmFilter="0, 0; .2, .5; .8, .5; 1, 0"/>
                                        <p:tgtEl>
                                          <p:spTgt spid="73"/>
                                        </p:tgtEl>
                                      </p:cBhvr>
                                    </p:animEffect>
                                    <p:animScale>
                                      <p:cBhvr>
                                        <p:cTn id="84" dur="250" autoRev="1" fill="hold"/>
                                        <p:tgtEl>
                                          <p:spTgt spid="73"/>
                                        </p:tgtEl>
                                      </p:cBhvr>
                                      <p:by x="105000" y="105000"/>
                                    </p:animScale>
                                  </p:childTnLst>
                                </p:cTn>
                              </p:par>
                            </p:childTnLst>
                          </p:cTn>
                        </p:par>
                        <p:par>
                          <p:cTn id="85" fill="hold">
                            <p:stCondLst>
                              <p:cond delay="11500"/>
                            </p:stCondLst>
                            <p:childTnLst>
                              <p:par>
                                <p:cTn id="86" presetID="26" presetClass="emph" presetSubtype="0" repeatCount="2000" fill="hold" nodeType="afterEffect">
                                  <p:stCondLst>
                                    <p:cond delay="0"/>
                                  </p:stCondLst>
                                  <p:childTnLst>
                                    <p:animEffect transition="out" filter="fade">
                                      <p:cBhvr>
                                        <p:cTn id="87" dur="500" tmFilter="0, 0; .2, .5; .8, .5; 1, 0"/>
                                        <p:tgtEl>
                                          <p:spTgt spid="71"/>
                                        </p:tgtEl>
                                      </p:cBhvr>
                                    </p:animEffect>
                                    <p:animScale>
                                      <p:cBhvr>
                                        <p:cTn id="88" dur="250" autoRev="1" fill="hold"/>
                                        <p:tgtEl>
                                          <p:spTgt spid="71"/>
                                        </p:tgtEl>
                                      </p:cBhvr>
                                      <p:by x="105000" y="105000"/>
                                    </p:animScale>
                                  </p:childTnLst>
                                </p:cTn>
                              </p:par>
                            </p:childTnLst>
                          </p:cTn>
                        </p:par>
                        <p:par>
                          <p:cTn id="89" fill="hold">
                            <p:stCondLst>
                              <p:cond delay="12500"/>
                            </p:stCondLst>
                            <p:childTnLst>
                              <p:par>
                                <p:cTn id="90" presetID="26" presetClass="emph" presetSubtype="0" repeatCount="2000" fill="hold" nodeType="afterEffect">
                                  <p:stCondLst>
                                    <p:cond delay="0"/>
                                  </p:stCondLst>
                                  <p:childTnLst>
                                    <p:animEffect transition="out" filter="fade">
                                      <p:cBhvr>
                                        <p:cTn id="91" dur="500" tmFilter="0, 0; .2, .5; .8, .5; 1, 0"/>
                                        <p:tgtEl>
                                          <p:spTgt spid="70"/>
                                        </p:tgtEl>
                                      </p:cBhvr>
                                    </p:animEffect>
                                    <p:animScale>
                                      <p:cBhvr>
                                        <p:cTn id="92" dur="250" autoRev="1" fill="hold"/>
                                        <p:tgtEl>
                                          <p:spTgt spid="70"/>
                                        </p:tgtEl>
                                      </p:cBhvr>
                                      <p:by x="105000" y="105000"/>
                                    </p:animScale>
                                  </p:childTnLst>
                                </p:cTn>
                              </p:par>
                            </p:childTnLst>
                          </p:cTn>
                        </p:par>
                        <p:par>
                          <p:cTn id="93" fill="hold">
                            <p:stCondLst>
                              <p:cond delay="13500"/>
                            </p:stCondLst>
                            <p:childTnLst>
                              <p:par>
                                <p:cTn id="94" presetID="26" presetClass="emph" presetSubtype="0" repeatCount="2000" fill="hold" nodeType="afterEffect">
                                  <p:stCondLst>
                                    <p:cond delay="0"/>
                                  </p:stCondLst>
                                  <p:childTnLst>
                                    <p:animEffect transition="out" filter="fade">
                                      <p:cBhvr>
                                        <p:cTn id="95" dur="500" tmFilter="0, 0; .2, .5; .8, .5; 1, 0"/>
                                        <p:tgtEl>
                                          <p:spTgt spid="72"/>
                                        </p:tgtEl>
                                      </p:cBhvr>
                                    </p:animEffect>
                                    <p:animScale>
                                      <p:cBhvr>
                                        <p:cTn id="96" dur="250" autoRev="1" fill="hold"/>
                                        <p:tgtEl>
                                          <p:spTgt spid="72"/>
                                        </p:tgtEl>
                                      </p:cBhvr>
                                      <p:by x="105000" y="105000"/>
                                    </p:animScale>
                                  </p:childTnLst>
                                </p:cTn>
                              </p:par>
                            </p:childTnLst>
                          </p:cTn>
                        </p:par>
                        <p:par>
                          <p:cTn id="97" fill="hold">
                            <p:stCondLst>
                              <p:cond delay="14500"/>
                            </p:stCondLst>
                            <p:childTnLst>
                              <p:par>
                                <p:cTn id="98" presetID="26" presetClass="emph" presetSubtype="0" repeatCount="2000" fill="hold" nodeType="afterEffect">
                                  <p:stCondLst>
                                    <p:cond delay="0"/>
                                  </p:stCondLst>
                                  <p:childTnLst>
                                    <p:animEffect transition="out" filter="fade">
                                      <p:cBhvr>
                                        <p:cTn id="99" dur="500" tmFilter="0, 0; .2, .5; .8, .5; 1, 0"/>
                                        <p:tgtEl>
                                          <p:spTgt spid="69"/>
                                        </p:tgtEl>
                                      </p:cBhvr>
                                    </p:animEffect>
                                    <p:animScale>
                                      <p:cBhvr>
                                        <p:cTn id="100" dur="250" autoRev="1" fill="hold"/>
                                        <p:tgtEl>
                                          <p:spTgt spid="69"/>
                                        </p:tgtEl>
                                      </p:cBhvr>
                                      <p:by x="105000" y="105000"/>
                                    </p:animScale>
                                  </p:childTnLst>
                                </p:cTn>
                              </p:par>
                            </p:childTnLst>
                          </p:cTn>
                        </p:par>
                        <p:par>
                          <p:cTn id="101" fill="hold">
                            <p:stCondLst>
                              <p:cond delay="15500"/>
                            </p:stCondLst>
                            <p:childTnLst>
                              <p:par>
                                <p:cTn id="102" presetID="63" presetClass="path" presetSubtype="0" accel="50000" decel="50000" fill="hold" grpId="0" nodeType="afterEffect">
                                  <p:stCondLst>
                                    <p:cond delay="0"/>
                                  </p:stCondLst>
                                  <p:childTnLst>
                                    <p:animMotion origin="layout" path="M -0.10755 -0.00417 L 0.11029 -0.00579 " pathEditMode="relative" rAng="0" ptsTypes="AA">
                                      <p:cBhvr>
                                        <p:cTn id="103" dur="1000" fill="hold"/>
                                        <p:tgtEl>
                                          <p:spTgt spid="23"/>
                                        </p:tgtEl>
                                        <p:attrNameLst>
                                          <p:attrName>ppt_x</p:attrName>
                                          <p:attrName>ppt_y</p:attrName>
                                        </p:attrNameLst>
                                      </p:cBhvr>
                                      <p:rCtr x="10898" y="-69"/>
                                    </p:animMotion>
                                  </p:childTnLst>
                                </p:cTn>
                              </p:par>
                            </p:childTnLst>
                          </p:cTn>
                        </p:par>
                        <p:par>
                          <p:cTn id="104" fill="hold">
                            <p:stCondLst>
                              <p:cond delay="16500"/>
                            </p:stCondLst>
                            <p:childTnLst>
                              <p:par>
                                <p:cTn id="105" presetID="53" presetClass="entr" presetSubtype="16" fill="hold" nodeType="after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p:cTn id="107" dur="250" fill="hold"/>
                                        <p:tgtEl>
                                          <p:spTgt spid="3"/>
                                        </p:tgtEl>
                                        <p:attrNameLst>
                                          <p:attrName>ppt_w</p:attrName>
                                        </p:attrNameLst>
                                      </p:cBhvr>
                                      <p:tavLst>
                                        <p:tav tm="0">
                                          <p:val>
                                            <p:fltVal val="0"/>
                                          </p:val>
                                        </p:tav>
                                        <p:tav tm="100000">
                                          <p:val>
                                            <p:strVal val="#ppt_w"/>
                                          </p:val>
                                        </p:tav>
                                      </p:tavLst>
                                    </p:anim>
                                    <p:anim calcmode="lin" valueType="num">
                                      <p:cBhvr>
                                        <p:cTn id="108" dur="250" fill="hold"/>
                                        <p:tgtEl>
                                          <p:spTgt spid="3"/>
                                        </p:tgtEl>
                                        <p:attrNameLst>
                                          <p:attrName>ppt_h</p:attrName>
                                        </p:attrNameLst>
                                      </p:cBhvr>
                                      <p:tavLst>
                                        <p:tav tm="0">
                                          <p:val>
                                            <p:fltVal val="0"/>
                                          </p:val>
                                        </p:tav>
                                        <p:tav tm="100000">
                                          <p:val>
                                            <p:strVal val="#ppt_h"/>
                                          </p:val>
                                        </p:tav>
                                      </p:tavLst>
                                    </p:anim>
                                    <p:animEffect transition="in" filter="fade">
                                      <p:cBhvr>
                                        <p:cTn id="109" dur="250"/>
                                        <p:tgtEl>
                                          <p:spTgt spid="3"/>
                                        </p:tgtEl>
                                      </p:cBhvr>
                                    </p:animEffect>
                                  </p:childTnLst>
                                </p:cTn>
                              </p:par>
                            </p:childTnLst>
                          </p:cTn>
                        </p:par>
                        <p:par>
                          <p:cTn id="110" fill="hold">
                            <p:stCondLst>
                              <p:cond delay="16750"/>
                            </p:stCondLst>
                            <p:childTnLst>
                              <p:par>
                                <p:cTn id="111" presetID="53" presetClass="entr" presetSubtype="16" fill="hold" nodeType="after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250" fill="hold"/>
                                        <p:tgtEl>
                                          <p:spTgt spid="4"/>
                                        </p:tgtEl>
                                        <p:attrNameLst>
                                          <p:attrName>ppt_w</p:attrName>
                                        </p:attrNameLst>
                                      </p:cBhvr>
                                      <p:tavLst>
                                        <p:tav tm="0">
                                          <p:val>
                                            <p:fltVal val="0"/>
                                          </p:val>
                                        </p:tav>
                                        <p:tav tm="100000">
                                          <p:val>
                                            <p:strVal val="#ppt_w"/>
                                          </p:val>
                                        </p:tav>
                                      </p:tavLst>
                                    </p:anim>
                                    <p:anim calcmode="lin" valueType="num">
                                      <p:cBhvr>
                                        <p:cTn id="114" dur="250" fill="hold"/>
                                        <p:tgtEl>
                                          <p:spTgt spid="4"/>
                                        </p:tgtEl>
                                        <p:attrNameLst>
                                          <p:attrName>ppt_h</p:attrName>
                                        </p:attrNameLst>
                                      </p:cBhvr>
                                      <p:tavLst>
                                        <p:tav tm="0">
                                          <p:val>
                                            <p:fltVal val="0"/>
                                          </p:val>
                                        </p:tav>
                                        <p:tav tm="100000">
                                          <p:val>
                                            <p:strVal val="#ppt_h"/>
                                          </p:val>
                                        </p:tav>
                                      </p:tavLst>
                                    </p:anim>
                                    <p:animEffect transition="in" filter="fade">
                                      <p:cBhvr>
                                        <p:cTn id="115" dur="250"/>
                                        <p:tgtEl>
                                          <p:spTgt spid="4"/>
                                        </p:tgtEl>
                                      </p:cBhvr>
                                    </p:animEffect>
                                  </p:childTnLst>
                                </p:cTn>
                              </p:par>
                            </p:childTnLst>
                          </p:cTn>
                        </p:par>
                        <p:par>
                          <p:cTn id="116" fill="hold">
                            <p:stCondLst>
                              <p:cond delay="17000"/>
                            </p:stCondLst>
                            <p:childTnLst>
                              <p:par>
                                <p:cTn id="117" presetID="53" presetClass="entr" presetSubtype="16" fill="hold" nodeType="afterEffect">
                                  <p:stCondLst>
                                    <p:cond delay="0"/>
                                  </p:stCondLst>
                                  <p:childTnLst>
                                    <p:set>
                                      <p:cBhvr>
                                        <p:cTn id="118" dur="1" fill="hold">
                                          <p:stCondLst>
                                            <p:cond delay="0"/>
                                          </p:stCondLst>
                                        </p:cTn>
                                        <p:tgtEl>
                                          <p:spTgt spid="6"/>
                                        </p:tgtEl>
                                        <p:attrNameLst>
                                          <p:attrName>style.visibility</p:attrName>
                                        </p:attrNameLst>
                                      </p:cBhvr>
                                      <p:to>
                                        <p:strVal val="visible"/>
                                      </p:to>
                                    </p:set>
                                    <p:anim calcmode="lin" valueType="num">
                                      <p:cBhvr>
                                        <p:cTn id="119" dur="250" fill="hold"/>
                                        <p:tgtEl>
                                          <p:spTgt spid="6"/>
                                        </p:tgtEl>
                                        <p:attrNameLst>
                                          <p:attrName>ppt_w</p:attrName>
                                        </p:attrNameLst>
                                      </p:cBhvr>
                                      <p:tavLst>
                                        <p:tav tm="0">
                                          <p:val>
                                            <p:fltVal val="0"/>
                                          </p:val>
                                        </p:tav>
                                        <p:tav tm="100000">
                                          <p:val>
                                            <p:strVal val="#ppt_w"/>
                                          </p:val>
                                        </p:tav>
                                      </p:tavLst>
                                    </p:anim>
                                    <p:anim calcmode="lin" valueType="num">
                                      <p:cBhvr>
                                        <p:cTn id="120" dur="250" fill="hold"/>
                                        <p:tgtEl>
                                          <p:spTgt spid="6"/>
                                        </p:tgtEl>
                                        <p:attrNameLst>
                                          <p:attrName>ppt_h</p:attrName>
                                        </p:attrNameLst>
                                      </p:cBhvr>
                                      <p:tavLst>
                                        <p:tav tm="0">
                                          <p:val>
                                            <p:fltVal val="0"/>
                                          </p:val>
                                        </p:tav>
                                        <p:tav tm="100000">
                                          <p:val>
                                            <p:strVal val="#ppt_h"/>
                                          </p:val>
                                        </p:tav>
                                      </p:tavLst>
                                    </p:anim>
                                    <p:animEffect transition="in" filter="fade">
                                      <p:cBhvr>
                                        <p:cTn id="121" dur="250"/>
                                        <p:tgtEl>
                                          <p:spTgt spid="6"/>
                                        </p:tgtEl>
                                      </p:cBhvr>
                                    </p:animEffect>
                                  </p:childTnLst>
                                </p:cTn>
                              </p:par>
                            </p:childTnLst>
                          </p:cTn>
                        </p:par>
                        <p:par>
                          <p:cTn id="122" fill="hold">
                            <p:stCondLst>
                              <p:cond delay="17250"/>
                            </p:stCondLst>
                            <p:childTnLst>
                              <p:par>
                                <p:cTn id="123" presetID="53" presetClass="entr" presetSubtype="16" fill="hold"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250" fill="hold"/>
                                        <p:tgtEl>
                                          <p:spTgt spid="9"/>
                                        </p:tgtEl>
                                        <p:attrNameLst>
                                          <p:attrName>ppt_w</p:attrName>
                                        </p:attrNameLst>
                                      </p:cBhvr>
                                      <p:tavLst>
                                        <p:tav tm="0">
                                          <p:val>
                                            <p:fltVal val="0"/>
                                          </p:val>
                                        </p:tav>
                                        <p:tav tm="100000">
                                          <p:val>
                                            <p:strVal val="#ppt_w"/>
                                          </p:val>
                                        </p:tav>
                                      </p:tavLst>
                                    </p:anim>
                                    <p:anim calcmode="lin" valueType="num">
                                      <p:cBhvr>
                                        <p:cTn id="126" dur="250" fill="hold"/>
                                        <p:tgtEl>
                                          <p:spTgt spid="9"/>
                                        </p:tgtEl>
                                        <p:attrNameLst>
                                          <p:attrName>ppt_h</p:attrName>
                                        </p:attrNameLst>
                                      </p:cBhvr>
                                      <p:tavLst>
                                        <p:tav tm="0">
                                          <p:val>
                                            <p:fltVal val="0"/>
                                          </p:val>
                                        </p:tav>
                                        <p:tav tm="100000">
                                          <p:val>
                                            <p:strVal val="#ppt_h"/>
                                          </p:val>
                                        </p:tav>
                                      </p:tavLst>
                                    </p:anim>
                                    <p:animEffect transition="in" filter="fade">
                                      <p:cBhvr>
                                        <p:cTn id="127" dur="250"/>
                                        <p:tgtEl>
                                          <p:spTgt spid="9"/>
                                        </p:tgtEl>
                                      </p:cBhvr>
                                    </p:animEffect>
                                  </p:childTnLst>
                                </p:cTn>
                              </p:par>
                            </p:childTnLst>
                          </p:cTn>
                        </p:par>
                        <p:par>
                          <p:cTn id="128" fill="hold">
                            <p:stCondLst>
                              <p:cond delay="17500"/>
                            </p:stCondLst>
                            <p:childTnLst>
                              <p:par>
                                <p:cTn id="129" presetID="53" presetClass="entr" presetSubtype="16" fill="hold" nodeType="after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250" fill="hold"/>
                                        <p:tgtEl>
                                          <p:spTgt spid="10"/>
                                        </p:tgtEl>
                                        <p:attrNameLst>
                                          <p:attrName>ppt_w</p:attrName>
                                        </p:attrNameLst>
                                      </p:cBhvr>
                                      <p:tavLst>
                                        <p:tav tm="0">
                                          <p:val>
                                            <p:fltVal val="0"/>
                                          </p:val>
                                        </p:tav>
                                        <p:tav tm="100000">
                                          <p:val>
                                            <p:strVal val="#ppt_w"/>
                                          </p:val>
                                        </p:tav>
                                      </p:tavLst>
                                    </p:anim>
                                    <p:anim calcmode="lin" valueType="num">
                                      <p:cBhvr>
                                        <p:cTn id="132" dur="250" fill="hold"/>
                                        <p:tgtEl>
                                          <p:spTgt spid="10"/>
                                        </p:tgtEl>
                                        <p:attrNameLst>
                                          <p:attrName>ppt_h</p:attrName>
                                        </p:attrNameLst>
                                      </p:cBhvr>
                                      <p:tavLst>
                                        <p:tav tm="0">
                                          <p:val>
                                            <p:fltVal val="0"/>
                                          </p:val>
                                        </p:tav>
                                        <p:tav tm="100000">
                                          <p:val>
                                            <p:strVal val="#ppt_h"/>
                                          </p:val>
                                        </p:tav>
                                      </p:tavLst>
                                    </p:anim>
                                    <p:animEffect transition="in" filter="fade">
                                      <p:cBhvr>
                                        <p:cTn id="133" dur="250"/>
                                        <p:tgtEl>
                                          <p:spTgt spid="10"/>
                                        </p:tgtEl>
                                      </p:cBhvr>
                                    </p:animEffect>
                                  </p:childTnLst>
                                </p:cTn>
                              </p:par>
                            </p:childTnLst>
                          </p:cTn>
                        </p:par>
                        <p:par>
                          <p:cTn id="134" fill="hold">
                            <p:stCondLst>
                              <p:cond delay="17750"/>
                            </p:stCondLst>
                            <p:childTnLst>
                              <p:par>
                                <p:cTn id="135" presetID="26" presetClass="emph" presetSubtype="0" fill="hold" nodeType="afterEffect">
                                  <p:stCondLst>
                                    <p:cond delay="0"/>
                                  </p:stCondLst>
                                  <p:childTnLst>
                                    <p:animEffect transition="out" filter="fade">
                                      <p:cBhvr>
                                        <p:cTn id="136" dur="500" tmFilter="0, 0; .2, .5; .8, .5; 1, 0"/>
                                        <p:tgtEl>
                                          <p:spTgt spid="3"/>
                                        </p:tgtEl>
                                      </p:cBhvr>
                                    </p:animEffect>
                                    <p:animScale>
                                      <p:cBhvr>
                                        <p:cTn id="137" dur="250" autoRev="1" fill="hold"/>
                                        <p:tgtEl>
                                          <p:spTgt spid="3"/>
                                        </p:tgtEl>
                                      </p:cBhvr>
                                      <p:by x="105000" y="105000"/>
                                    </p:animScale>
                                  </p:childTnLst>
                                </p:cTn>
                              </p:par>
                            </p:childTnLst>
                          </p:cTn>
                        </p:par>
                        <p:par>
                          <p:cTn id="138" fill="hold">
                            <p:stCondLst>
                              <p:cond delay="18250"/>
                            </p:stCondLst>
                            <p:childTnLst>
                              <p:par>
                                <p:cTn id="139" presetID="26" presetClass="emph" presetSubtype="0" fill="hold" nodeType="afterEffect">
                                  <p:stCondLst>
                                    <p:cond delay="0"/>
                                  </p:stCondLst>
                                  <p:childTnLst>
                                    <p:animEffect transition="out" filter="fade">
                                      <p:cBhvr>
                                        <p:cTn id="140" dur="500" tmFilter="0, 0; .2, .5; .8, .5; 1, 0"/>
                                        <p:tgtEl>
                                          <p:spTgt spid="4"/>
                                        </p:tgtEl>
                                      </p:cBhvr>
                                    </p:animEffect>
                                    <p:animScale>
                                      <p:cBhvr>
                                        <p:cTn id="141" dur="250" autoRev="1" fill="hold"/>
                                        <p:tgtEl>
                                          <p:spTgt spid="4"/>
                                        </p:tgtEl>
                                      </p:cBhvr>
                                      <p:by x="105000" y="105000"/>
                                    </p:animScale>
                                  </p:childTnLst>
                                </p:cTn>
                              </p:par>
                            </p:childTnLst>
                          </p:cTn>
                        </p:par>
                        <p:par>
                          <p:cTn id="142" fill="hold">
                            <p:stCondLst>
                              <p:cond delay="18750"/>
                            </p:stCondLst>
                            <p:childTnLst>
                              <p:par>
                                <p:cTn id="143" presetID="26" presetClass="emph" presetSubtype="0" fill="hold" nodeType="afterEffect">
                                  <p:stCondLst>
                                    <p:cond delay="0"/>
                                  </p:stCondLst>
                                  <p:childTnLst>
                                    <p:animEffect transition="out" filter="fade">
                                      <p:cBhvr>
                                        <p:cTn id="144" dur="500" tmFilter="0, 0; .2, .5; .8, .5; 1, 0"/>
                                        <p:tgtEl>
                                          <p:spTgt spid="6"/>
                                        </p:tgtEl>
                                      </p:cBhvr>
                                    </p:animEffect>
                                    <p:animScale>
                                      <p:cBhvr>
                                        <p:cTn id="145" dur="250" autoRev="1" fill="hold"/>
                                        <p:tgtEl>
                                          <p:spTgt spid="6"/>
                                        </p:tgtEl>
                                      </p:cBhvr>
                                      <p:by x="105000" y="105000"/>
                                    </p:animScale>
                                  </p:childTnLst>
                                </p:cTn>
                              </p:par>
                            </p:childTnLst>
                          </p:cTn>
                        </p:par>
                        <p:par>
                          <p:cTn id="146" fill="hold">
                            <p:stCondLst>
                              <p:cond delay="19250"/>
                            </p:stCondLst>
                            <p:childTnLst>
                              <p:par>
                                <p:cTn id="147" presetID="26" presetClass="emph" presetSubtype="0" fill="hold" nodeType="afterEffect">
                                  <p:stCondLst>
                                    <p:cond delay="0"/>
                                  </p:stCondLst>
                                  <p:childTnLst>
                                    <p:animEffect transition="out" filter="fade">
                                      <p:cBhvr>
                                        <p:cTn id="148" dur="500" tmFilter="0, 0; .2, .5; .8, .5; 1, 0"/>
                                        <p:tgtEl>
                                          <p:spTgt spid="9"/>
                                        </p:tgtEl>
                                      </p:cBhvr>
                                    </p:animEffect>
                                    <p:animScale>
                                      <p:cBhvr>
                                        <p:cTn id="149" dur="250" autoRev="1" fill="hold"/>
                                        <p:tgtEl>
                                          <p:spTgt spid="9"/>
                                        </p:tgtEl>
                                      </p:cBhvr>
                                      <p:by x="105000" y="105000"/>
                                    </p:animScale>
                                  </p:childTnLst>
                                </p:cTn>
                              </p:par>
                            </p:childTnLst>
                          </p:cTn>
                        </p:par>
                        <p:par>
                          <p:cTn id="150" fill="hold">
                            <p:stCondLst>
                              <p:cond delay="19750"/>
                            </p:stCondLst>
                            <p:childTnLst>
                              <p:par>
                                <p:cTn id="151" presetID="26" presetClass="emph" presetSubtype="0" fill="hold" nodeType="afterEffect">
                                  <p:stCondLst>
                                    <p:cond delay="0"/>
                                  </p:stCondLst>
                                  <p:childTnLst>
                                    <p:animEffect transition="out" filter="fade">
                                      <p:cBhvr>
                                        <p:cTn id="152" dur="500" tmFilter="0, 0; .2, .5; .8, .5; 1, 0"/>
                                        <p:tgtEl>
                                          <p:spTgt spid="10"/>
                                        </p:tgtEl>
                                      </p:cBhvr>
                                    </p:animEffect>
                                    <p:animScale>
                                      <p:cBhvr>
                                        <p:cTn id="15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29" grpId="0"/>
      <p:bldP spid="32" grpId="0"/>
      <p:bldP spid="75" grpId="0" uiExpand="1" build="p"/>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A568012B-D795-4674-8230-B050D6B165F8}"/>
              </a:ext>
            </a:extLst>
          </p:cNvPr>
          <p:cNvPicPr>
            <a:picLocks noChangeAspect="1"/>
          </p:cNvPicPr>
          <p:nvPr/>
        </p:nvPicPr>
        <p:blipFill>
          <a:blip r:embed="rId2">
            <a:extLst>
              <a:ext uri="{28A0092B-C50C-407E-A947-70E740481C1C}">
                <a14:useLocalDpi xmlns:a14="http://schemas.microsoft.com/office/drawing/2010/main" val="0"/>
              </a:ext>
            </a:extLst>
          </a:blip>
          <a:srcRect l="20857" r="20857"/>
          <a:stretch/>
        </p:blipFill>
        <p:spPr>
          <a:xfrm flipH="1">
            <a:off x="6222250" y="-15832"/>
            <a:ext cx="6050926" cy="6886049"/>
          </a:xfrm>
          <a:prstGeom prst="homePlate">
            <a:avLst>
              <a:gd name="adj" fmla="val 33882"/>
            </a:avLst>
          </a:prstGeom>
        </p:spPr>
      </p:pic>
      <p:grpSp>
        <p:nvGrpSpPr>
          <p:cNvPr id="31" name="Grupa 30">
            <a:extLst>
              <a:ext uri="{FF2B5EF4-FFF2-40B4-BE49-F238E27FC236}">
                <a16:creationId xmlns:a16="http://schemas.microsoft.com/office/drawing/2014/main" id="{AB4A4CFD-F574-4F43-BD95-ECB45B4DFEE1}"/>
              </a:ext>
            </a:extLst>
          </p:cNvPr>
          <p:cNvGrpSpPr/>
          <p:nvPr/>
        </p:nvGrpSpPr>
        <p:grpSpPr>
          <a:xfrm>
            <a:off x="1771247" y="1457325"/>
            <a:ext cx="4594526" cy="3687263"/>
            <a:chOff x="628307" y="1041450"/>
            <a:chExt cx="5049475" cy="3078232"/>
          </a:xfrm>
        </p:grpSpPr>
        <p:sp>
          <p:nvSpPr>
            <p:cNvPr id="32" name="pole tekstowe 31">
              <a:extLst>
                <a:ext uri="{FF2B5EF4-FFF2-40B4-BE49-F238E27FC236}">
                  <a16:creationId xmlns:a16="http://schemas.microsoft.com/office/drawing/2014/main" id="{6CB7949B-996E-4F94-9134-90464BDBF431}"/>
                </a:ext>
              </a:extLst>
            </p:cNvPr>
            <p:cNvSpPr txBox="1"/>
            <p:nvPr/>
          </p:nvSpPr>
          <p:spPr>
            <a:xfrm>
              <a:off x="941667" y="1704440"/>
              <a:ext cx="4352218" cy="2415242"/>
            </a:xfrm>
            <a:prstGeom prst="rect">
              <a:avLst/>
            </a:prstGeom>
            <a:noFill/>
          </p:spPr>
          <p:txBody>
            <a:bodyPr wrap="square">
              <a:spAutoFit/>
            </a:bodyPr>
            <a:lstStyle/>
            <a:p>
              <a:pPr marL="285750" indent="-285750">
                <a:buFont typeface="Arial" panose="020B0604020202020204" pitchFamily="34" charset="0"/>
                <a:buChar char="•"/>
              </a:pPr>
              <a:r>
                <a:rPr lang="pl-PL" sz="1400" b="1" i="1" dirty="0" err="1">
                  <a:solidFill>
                    <a:prstClr val="black">
                      <a:lumMod val="65000"/>
                      <a:lumOff val="35000"/>
                    </a:prstClr>
                  </a:solidFill>
                  <a:latin typeface="Century Gothic" panose="020B0502020202020204" pitchFamily="34" charset="0"/>
                  <a:ea typeface="+mj-ea"/>
                  <a:cs typeface="+mj-cs"/>
                </a:rPr>
                <a:t>Core</a:t>
              </a:r>
              <a:r>
                <a:rPr lang="pl-PL" sz="1400" b="1" dirty="0">
                  <a:solidFill>
                    <a:prstClr val="black">
                      <a:lumMod val="65000"/>
                      <a:lumOff val="35000"/>
                    </a:prstClr>
                  </a:solidFill>
                  <a:latin typeface="Century Gothic" panose="020B0502020202020204" pitchFamily="34" charset="0"/>
                  <a:ea typeface="+mj-ea"/>
                  <a:cs typeface="+mj-cs"/>
                </a:rPr>
                <a:t> para </a:t>
              </a:r>
              <a:r>
                <a:rPr lang="pl-PL" sz="1400" b="1" dirty="0" err="1">
                  <a:solidFill>
                    <a:prstClr val="black">
                      <a:lumMod val="65000"/>
                      <a:lumOff val="35000"/>
                    </a:prstClr>
                  </a:solidFill>
                  <a:latin typeface="Century Gothic" panose="020B0502020202020204" pitchFamily="34" charset="0"/>
                  <a:ea typeface="+mj-ea"/>
                  <a:cs typeface="+mj-cs"/>
                </a:rPr>
                <a:t>regeneración</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Para el proceso son obtenidos los elementos denominados </a:t>
              </a:r>
              <a:r>
                <a:rPr lang="es-ES" sz="1400" i="1" dirty="0">
                  <a:solidFill>
                    <a:prstClr val="black">
                      <a:lumMod val="65000"/>
                      <a:lumOff val="35000"/>
                    </a:prstClr>
                  </a:solidFill>
                  <a:latin typeface="Century Gothic" panose="020B0502020202020204" pitchFamily="34" charset="0"/>
                  <a:ea typeface="+mj-ea"/>
                  <a:cs typeface="+mj-cs"/>
                </a:rPr>
                <a:t>Core</a:t>
              </a:r>
              <a:r>
                <a:rPr lang="es-ES" sz="1400" dirty="0">
                  <a:solidFill>
                    <a:prstClr val="black">
                      <a:lumMod val="65000"/>
                      <a:lumOff val="35000"/>
                    </a:prstClr>
                  </a:solidFill>
                  <a:latin typeface="Century Gothic" panose="020B0502020202020204" pitchFamily="34" charset="0"/>
                  <a:ea typeface="+mj-ea"/>
                  <a:cs typeface="+mj-cs"/>
                </a:rPr>
                <a:t> (</a:t>
              </a:r>
              <a:r>
                <a:rPr lang="pl-PL" sz="1400" dirty="0">
                  <a:solidFill>
                    <a:prstClr val="black">
                      <a:lumMod val="65000"/>
                      <a:lumOff val="35000"/>
                    </a:prstClr>
                  </a:solidFill>
                  <a:latin typeface="Century Gothic" panose="020B0502020202020204" pitchFamily="34" charset="0"/>
                  <a:ea typeface="+mj-ea"/>
                  <a:cs typeface="+mj-cs"/>
                </a:rPr>
                <a:t>los </a:t>
              </a:r>
              <a:r>
                <a:rPr lang="es-ES" sz="1400" dirty="0">
                  <a:solidFill>
                    <a:prstClr val="black">
                      <a:lumMod val="65000"/>
                      <a:lumOff val="35000"/>
                    </a:prstClr>
                  </a:solidFill>
                  <a:latin typeface="Century Gothic" panose="020B0502020202020204" pitchFamily="34" charset="0"/>
                  <a:ea typeface="+mj-ea"/>
                  <a:cs typeface="+mj-cs"/>
                </a:rPr>
                <a:t>núcleos, es decir, alternadores y motores de arranque), así como las demás piezas</a:t>
              </a:r>
              <a:r>
                <a:rPr lang="pl-PL" sz="1400" dirty="0">
                  <a:solidFill>
                    <a:prstClr val="black">
                      <a:lumMod val="65000"/>
                      <a:lumOff val="35000"/>
                    </a:prstClr>
                  </a:solidFill>
                  <a:latin typeface="Century Gothic" panose="020B0502020202020204" pitchFamily="34" charset="0"/>
                  <a:ea typeface="+mj-ea"/>
                  <a:cs typeface="+mj-cs"/>
                </a:rPr>
                <a:t>.</a:t>
              </a:r>
            </a:p>
            <a:p>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Selección</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profesional</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Hasta AS-PL llegan los que cumplen los restrictivos requisitos de la empresa y las normas vigentes. Los obtienen </a:t>
              </a:r>
              <a:r>
                <a:rPr lang="pl-PL" sz="1400" dirty="0">
                  <a:solidFill>
                    <a:prstClr val="black">
                      <a:lumMod val="65000"/>
                      <a:lumOff val="35000"/>
                    </a:prstClr>
                  </a:solidFill>
                  <a:latin typeface="Century Gothic" panose="020B0502020202020204" pitchFamily="34" charset="0"/>
                  <a:ea typeface="+mj-ea"/>
                  <a:cs typeface="+mj-cs"/>
                </a:rPr>
                <a:t>las </a:t>
              </a:r>
              <a:r>
                <a:rPr lang="es-ES" sz="1400" dirty="0">
                  <a:solidFill>
                    <a:prstClr val="black">
                      <a:lumMod val="65000"/>
                      <a:lumOff val="35000"/>
                    </a:prstClr>
                  </a:solidFill>
                  <a:latin typeface="Century Gothic" panose="020B0502020202020204" pitchFamily="34" charset="0"/>
                  <a:ea typeface="+mj-ea"/>
                  <a:cs typeface="+mj-cs"/>
                </a:rPr>
                <a:t>empresas especializadas con amplios conocimientos en este tema</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4F8693D9-B87A-4CB1-A1D3-C215E69B03FE}"/>
                </a:ext>
              </a:extLst>
            </p:cNvPr>
            <p:cNvSpPr txBox="1"/>
            <p:nvPr/>
          </p:nvSpPr>
          <p:spPr>
            <a:xfrm>
              <a:off x="628307" y="1041450"/>
              <a:ext cx="5049475"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 OBTENCIÓN DE NÚCLEOS</a:t>
              </a:r>
            </a:p>
          </p:txBody>
        </p:sp>
      </p:grpSp>
      <p:grpSp>
        <p:nvGrpSpPr>
          <p:cNvPr id="83" name="Grupa 82">
            <a:extLst>
              <a:ext uri="{FF2B5EF4-FFF2-40B4-BE49-F238E27FC236}">
                <a16:creationId xmlns:a16="http://schemas.microsoft.com/office/drawing/2014/main" id="{31BD4F45-1D4C-4FC5-9DFE-BEA3653296DD}"/>
              </a:ext>
            </a:extLst>
          </p:cNvPr>
          <p:cNvGrpSpPr/>
          <p:nvPr/>
        </p:nvGrpSpPr>
        <p:grpSpPr>
          <a:xfrm>
            <a:off x="-985958" y="5422790"/>
            <a:ext cx="850789" cy="850789"/>
            <a:chOff x="-985958" y="5422790"/>
            <a:chExt cx="850789" cy="850789"/>
          </a:xfrm>
        </p:grpSpPr>
        <p:sp>
          <p:nvSpPr>
            <p:cNvPr id="84" name="Owal 83">
              <a:extLst>
                <a:ext uri="{FF2B5EF4-FFF2-40B4-BE49-F238E27FC236}">
                  <a16:creationId xmlns:a16="http://schemas.microsoft.com/office/drawing/2014/main" id="{AB0FEC65-0458-4E6B-8525-879320B90EA1}"/>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ole tekstowe 84">
              <a:extLst>
                <a:ext uri="{FF2B5EF4-FFF2-40B4-BE49-F238E27FC236}">
                  <a16:creationId xmlns:a16="http://schemas.microsoft.com/office/drawing/2014/main" id="{E6982680-79FE-48E3-85BB-B717722AE3CA}"/>
                </a:ext>
              </a:extLst>
            </p:cNvPr>
            <p:cNvSpPr txBox="1"/>
            <p:nvPr/>
          </p:nvSpPr>
          <p:spPr>
            <a:xfrm>
              <a:off x="-900244" y="5953542"/>
              <a:ext cx="684804" cy="261610"/>
            </a:xfrm>
            <a:prstGeom prst="rect">
              <a:avLst/>
            </a:prstGeom>
            <a:noFill/>
          </p:spPr>
          <p:txBody>
            <a:bodyPr wrap="none" rtlCol="0">
              <a:spAutoFit/>
            </a:bodyPr>
            <a:lstStyle/>
            <a:p>
              <a:pPr algn="ctr"/>
              <a:r>
                <a:rPr lang="pl-PL" sz="1100" b="1" dirty="0">
                  <a:solidFill>
                    <a:schemeClr val="bg1"/>
                  </a:solidFill>
                </a:rPr>
                <a:t>ETAPA V</a:t>
              </a:r>
            </a:p>
          </p:txBody>
        </p:sp>
        <p:pic>
          <p:nvPicPr>
            <p:cNvPr id="86" name="Grafika 85" descr="Lista kontrolna">
              <a:extLst>
                <a:ext uri="{FF2B5EF4-FFF2-40B4-BE49-F238E27FC236}">
                  <a16:creationId xmlns:a16="http://schemas.microsoft.com/office/drawing/2014/main" id="{3FC05757-FB9D-4AFE-8900-FF4F69217B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87" name="Grupa 86">
            <a:extLst>
              <a:ext uri="{FF2B5EF4-FFF2-40B4-BE49-F238E27FC236}">
                <a16:creationId xmlns:a16="http://schemas.microsoft.com/office/drawing/2014/main" id="{644D89F1-CE77-46DE-BCAC-6CFBE589D8B7}"/>
              </a:ext>
            </a:extLst>
          </p:cNvPr>
          <p:cNvGrpSpPr/>
          <p:nvPr/>
        </p:nvGrpSpPr>
        <p:grpSpPr>
          <a:xfrm>
            <a:off x="-985958" y="3003605"/>
            <a:ext cx="850789" cy="850789"/>
            <a:chOff x="-985958" y="3003605"/>
            <a:chExt cx="850789" cy="850789"/>
          </a:xfrm>
        </p:grpSpPr>
        <p:sp>
          <p:nvSpPr>
            <p:cNvPr id="88" name="Owal 87">
              <a:extLst>
                <a:ext uri="{FF2B5EF4-FFF2-40B4-BE49-F238E27FC236}">
                  <a16:creationId xmlns:a16="http://schemas.microsoft.com/office/drawing/2014/main" id="{239ECF6C-0933-4DD2-AD32-A1B1BA32F493}"/>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ole tekstowe 88">
              <a:extLst>
                <a:ext uri="{FF2B5EF4-FFF2-40B4-BE49-F238E27FC236}">
                  <a16:creationId xmlns:a16="http://schemas.microsoft.com/office/drawing/2014/main" id="{0682BD9A-353D-4D38-AF47-68C0EBC36F5F}"/>
                </a:ext>
              </a:extLst>
            </p:cNvPr>
            <p:cNvSpPr txBox="1"/>
            <p:nvPr/>
          </p:nvSpPr>
          <p:spPr>
            <a:xfrm>
              <a:off x="-913869" y="3539672"/>
              <a:ext cx="712054" cy="261610"/>
            </a:xfrm>
            <a:prstGeom prst="rect">
              <a:avLst/>
            </a:prstGeom>
            <a:noFill/>
          </p:spPr>
          <p:txBody>
            <a:bodyPr wrap="none" rtlCol="0">
              <a:spAutoFit/>
            </a:bodyPr>
            <a:lstStyle/>
            <a:p>
              <a:pPr algn="ctr"/>
              <a:r>
                <a:rPr lang="pl-PL" sz="1100" b="1" dirty="0">
                  <a:solidFill>
                    <a:schemeClr val="bg1"/>
                  </a:solidFill>
                </a:rPr>
                <a:t>ETAPA III</a:t>
              </a:r>
            </a:p>
          </p:txBody>
        </p:sp>
        <p:pic>
          <p:nvPicPr>
            <p:cNvPr id="90" name="Grafika 89" descr="Diament">
              <a:extLst>
                <a:ext uri="{FF2B5EF4-FFF2-40B4-BE49-F238E27FC236}">
                  <a16:creationId xmlns:a16="http://schemas.microsoft.com/office/drawing/2014/main" id="{2B2A0FF7-D6DA-4F10-BBA2-36F18F1FE3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91" name="Grupa 90">
            <a:extLst>
              <a:ext uri="{FF2B5EF4-FFF2-40B4-BE49-F238E27FC236}">
                <a16:creationId xmlns:a16="http://schemas.microsoft.com/office/drawing/2014/main" id="{DF03C65C-051B-4CB2-9555-AE1DDC5329FB}"/>
              </a:ext>
            </a:extLst>
          </p:cNvPr>
          <p:cNvGrpSpPr/>
          <p:nvPr/>
        </p:nvGrpSpPr>
        <p:grpSpPr>
          <a:xfrm>
            <a:off x="-985958" y="1741336"/>
            <a:ext cx="850789" cy="850789"/>
            <a:chOff x="-985958" y="1741336"/>
            <a:chExt cx="850789" cy="850789"/>
          </a:xfrm>
        </p:grpSpPr>
        <p:sp>
          <p:nvSpPr>
            <p:cNvPr id="92" name="Owal 91">
              <a:extLst>
                <a:ext uri="{FF2B5EF4-FFF2-40B4-BE49-F238E27FC236}">
                  <a16:creationId xmlns:a16="http://schemas.microsoft.com/office/drawing/2014/main" id="{9D27C42C-2FDB-4E84-BF69-AB28915D0318}"/>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ole tekstowe 92">
              <a:extLst>
                <a:ext uri="{FF2B5EF4-FFF2-40B4-BE49-F238E27FC236}">
                  <a16:creationId xmlns:a16="http://schemas.microsoft.com/office/drawing/2014/main" id="{D04AA78D-E6E5-4CB7-93B2-2AF26AC7D7B9}"/>
                </a:ext>
              </a:extLst>
            </p:cNvPr>
            <p:cNvSpPr txBox="1"/>
            <p:nvPr/>
          </p:nvSpPr>
          <p:spPr>
            <a:xfrm>
              <a:off x="-895436" y="2272419"/>
              <a:ext cx="675186" cy="261610"/>
            </a:xfrm>
            <a:prstGeom prst="rect">
              <a:avLst/>
            </a:prstGeom>
            <a:noFill/>
          </p:spPr>
          <p:txBody>
            <a:bodyPr wrap="none" rtlCol="0">
              <a:spAutoFit/>
            </a:bodyPr>
            <a:lstStyle/>
            <a:p>
              <a:pPr algn="ctr"/>
              <a:r>
                <a:rPr lang="pl-PL" sz="1100" b="1" dirty="0">
                  <a:solidFill>
                    <a:schemeClr val="bg1"/>
                  </a:solidFill>
                </a:rPr>
                <a:t>ETAPA II</a:t>
              </a:r>
            </a:p>
          </p:txBody>
        </p:sp>
        <p:pic>
          <p:nvPicPr>
            <p:cNvPr id="94" name="Grafika 93" descr="Szkło powiększające">
              <a:extLst>
                <a:ext uri="{FF2B5EF4-FFF2-40B4-BE49-F238E27FC236}">
                  <a16:creationId xmlns:a16="http://schemas.microsoft.com/office/drawing/2014/main" id="{1BE946C5-9E7F-4345-A405-E8DF559DF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95" name="Grupa 94">
            <a:extLst>
              <a:ext uri="{FF2B5EF4-FFF2-40B4-BE49-F238E27FC236}">
                <a16:creationId xmlns:a16="http://schemas.microsoft.com/office/drawing/2014/main" id="{2669A7EF-B9FA-48AC-9897-12820E11BF8F}"/>
              </a:ext>
            </a:extLst>
          </p:cNvPr>
          <p:cNvGrpSpPr/>
          <p:nvPr/>
        </p:nvGrpSpPr>
        <p:grpSpPr>
          <a:xfrm>
            <a:off x="-985958" y="4213197"/>
            <a:ext cx="850789" cy="850789"/>
            <a:chOff x="-985958" y="4213197"/>
            <a:chExt cx="850789" cy="850789"/>
          </a:xfrm>
        </p:grpSpPr>
        <p:sp>
          <p:nvSpPr>
            <p:cNvPr id="96" name="Owal 95">
              <a:extLst>
                <a:ext uri="{FF2B5EF4-FFF2-40B4-BE49-F238E27FC236}">
                  <a16:creationId xmlns:a16="http://schemas.microsoft.com/office/drawing/2014/main" id="{1686E415-6A6E-4AAA-A596-ADF8B1F41B1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ole tekstowe 96">
              <a:extLst>
                <a:ext uri="{FF2B5EF4-FFF2-40B4-BE49-F238E27FC236}">
                  <a16:creationId xmlns:a16="http://schemas.microsoft.com/office/drawing/2014/main" id="{294E192B-6147-4133-8586-2B197D44736D}"/>
                </a:ext>
              </a:extLst>
            </p:cNvPr>
            <p:cNvSpPr txBox="1"/>
            <p:nvPr/>
          </p:nvSpPr>
          <p:spPr>
            <a:xfrm>
              <a:off x="-918678" y="4748893"/>
              <a:ext cx="721672" cy="261610"/>
            </a:xfrm>
            <a:prstGeom prst="rect">
              <a:avLst/>
            </a:prstGeom>
            <a:noFill/>
          </p:spPr>
          <p:txBody>
            <a:bodyPr wrap="none" rtlCol="0">
              <a:spAutoFit/>
            </a:bodyPr>
            <a:lstStyle/>
            <a:p>
              <a:pPr algn="ctr"/>
              <a:r>
                <a:rPr lang="pl-PL" sz="1100" b="1" dirty="0">
                  <a:solidFill>
                    <a:schemeClr val="bg1"/>
                  </a:solidFill>
                </a:rPr>
                <a:t>ETAPA IV</a:t>
              </a:r>
            </a:p>
          </p:txBody>
        </p:sp>
        <p:pic>
          <p:nvPicPr>
            <p:cNvPr id="98" name="Grafika 97" descr="Narzędzia">
              <a:extLst>
                <a:ext uri="{FF2B5EF4-FFF2-40B4-BE49-F238E27FC236}">
                  <a16:creationId xmlns:a16="http://schemas.microsoft.com/office/drawing/2014/main" id="{5D7F005C-4530-4DA5-814B-29B9637BAE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99" name="Grupa 98">
            <a:extLst>
              <a:ext uri="{FF2B5EF4-FFF2-40B4-BE49-F238E27FC236}">
                <a16:creationId xmlns:a16="http://schemas.microsoft.com/office/drawing/2014/main" id="{AFCA521F-2894-4F1D-8211-AB61BBC5F120}"/>
              </a:ext>
            </a:extLst>
          </p:cNvPr>
          <p:cNvGrpSpPr/>
          <p:nvPr/>
        </p:nvGrpSpPr>
        <p:grpSpPr>
          <a:xfrm>
            <a:off x="814267" y="485030"/>
            <a:ext cx="850789" cy="850789"/>
            <a:chOff x="-985958" y="485030"/>
            <a:chExt cx="850789" cy="850789"/>
          </a:xfrm>
        </p:grpSpPr>
        <p:sp>
          <p:nvSpPr>
            <p:cNvPr id="100" name="Owal 99">
              <a:extLst>
                <a:ext uri="{FF2B5EF4-FFF2-40B4-BE49-F238E27FC236}">
                  <a16:creationId xmlns:a16="http://schemas.microsoft.com/office/drawing/2014/main" id="{AFD9A581-FBBF-459C-971D-AAE63B308C9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1" name="pole tekstowe 100">
              <a:extLst>
                <a:ext uri="{FF2B5EF4-FFF2-40B4-BE49-F238E27FC236}">
                  <a16:creationId xmlns:a16="http://schemas.microsoft.com/office/drawing/2014/main" id="{159719AC-6B62-4DCF-A10D-34CCE0E1EF04}"/>
                </a:ext>
              </a:extLst>
            </p:cNvPr>
            <p:cNvSpPr txBox="1"/>
            <p:nvPr/>
          </p:nvSpPr>
          <p:spPr>
            <a:xfrm>
              <a:off x="-877001" y="1021928"/>
              <a:ext cx="638316" cy="261610"/>
            </a:xfrm>
            <a:prstGeom prst="rect">
              <a:avLst/>
            </a:prstGeom>
            <a:noFill/>
          </p:spPr>
          <p:txBody>
            <a:bodyPr wrap="none" rtlCol="0">
              <a:spAutoFit/>
            </a:bodyPr>
            <a:lstStyle/>
            <a:p>
              <a:pPr algn="ctr"/>
              <a:r>
                <a:rPr lang="pl-PL" sz="1100" b="1" dirty="0">
                  <a:solidFill>
                    <a:schemeClr val="bg1"/>
                  </a:solidFill>
                </a:rPr>
                <a:t>ETAPA I</a:t>
              </a:r>
            </a:p>
          </p:txBody>
        </p:sp>
        <p:pic>
          <p:nvPicPr>
            <p:cNvPr id="102" name="Grafika 101" descr="Zrównoważony rozwój">
              <a:extLst>
                <a:ext uri="{FF2B5EF4-FFF2-40B4-BE49-F238E27FC236}">
                  <a16:creationId xmlns:a16="http://schemas.microsoft.com/office/drawing/2014/main" id="{82FE6050-9FEA-46E9-87A8-D36059C602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1091283"/>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C8C8E806-6758-412D-AD48-010E1C510D4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F043AAB3-47D5-448A-8FF3-3F0F50C120E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A86F7F72-3E89-49BB-98D5-D762F00BDDD5}"/>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64CB1465-A375-4E21-BD20-651DBE9CA0A9}"/>
              </a:ext>
            </a:extLst>
          </p:cNvPr>
          <p:cNvSpPr txBox="1"/>
          <p:nvPr/>
        </p:nvSpPr>
        <p:spPr>
          <a:xfrm rot="16200000">
            <a:off x="8864005" y="2776261"/>
            <a:ext cx="5514607" cy="1323439"/>
          </a:xfrm>
          <a:prstGeom prst="rect">
            <a:avLst/>
          </a:prstGeom>
          <a:noFill/>
        </p:spPr>
        <p:txBody>
          <a:bodyPr wrap="square" rtlCol="0">
            <a:spAutoFit/>
          </a:bodyPr>
          <a:lstStyle/>
          <a:p>
            <a:pPr algn="ctr"/>
            <a:r>
              <a:rPr lang="pl-PL" sz="8000" b="1" dirty="0">
                <a:solidFill>
                  <a:schemeClr val="bg1"/>
                </a:solidFill>
                <a:effectLst>
                  <a:glow rad="25400">
                    <a:schemeClr val="bg1">
                      <a:lumMod val="85000"/>
                      <a:alpha val="40000"/>
                    </a:schemeClr>
                  </a:glow>
                </a:effectLst>
                <a:latin typeface="Century Gothic" panose="020B0502020202020204" pitchFamily="34" charset="0"/>
              </a:rPr>
              <a:t>ETAPA I</a:t>
            </a:r>
          </a:p>
        </p:txBody>
      </p:sp>
      <p:grpSp>
        <p:nvGrpSpPr>
          <p:cNvPr id="29" name="Grupa 28">
            <a:extLst>
              <a:ext uri="{FF2B5EF4-FFF2-40B4-BE49-F238E27FC236}">
                <a16:creationId xmlns:a16="http://schemas.microsoft.com/office/drawing/2014/main" id="{0E993655-5F2D-4591-ABA4-BAEF3B1CC886}"/>
              </a:ext>
            </a:extLst>
          </p:cNvPr>
          <p:cNvGrpSpPr/>
          <p:nvPr/>
        </p:nvGrpSpPr>
        <p:grpSpPr>
          <a:xfrm>
            <a:off x="277580" y="5552884"/>
            <a:ext cx="684804" cy="662268"/>
            <a:chOff x="287105" y="5552884"/>
            <a:chExt cx="684804" cy="662268"/>
          </a:xfrm>
        </p:grpSpPr>
        <p:sp>
          <p:nvSpPr>
            <p:cNvPr id="30" name="pole tekstowe 29">
              <a:hlinkClick r:id="rId13" action="ppaction://hlinksldjump"/>
              <a:extLst>
                <a:ext uri="{FF2B5EF4-FFF2-40B4-BE49-F238E27FC236}">
                  <a16:creationId xmlns:a16="http://schemas.microsoft.com/office/drawing/2014/main" id="{31C56CE1-3187-4818-AE21-D74B1C77D584}"/>
                </a:ext>
              </a:extLst>
            </p:cNvPr>
            <p:cNvSpPr txBox="1"/>
            <p:nvPr/>
          </p:nvSpPr>
          <p:spPr>
            <a:xfrm>
              <a:off x="287105" y="5953542"/>
              <a:ext cx="684804" cy="261610"/>
            </a:xfrm>
            <a:prstGeom prst="rect">
              <a:avLst/>
            </a:prstGeom>
            <a:noFill/>
          </p:spPr>
          <p:txBody>
            <a:bodyPr wrap="none" rtlCol="0">
              <a:spAutoFit/>
            </a:bodyPr>
            <a:lstStyle/>
            <a:p>
              <a:pPr algn="ctr"/>
              <a:r>
                <a:rPr lang="pl-PL" sz="1100" b="1" dirty="0">
                  <a:solidFill>
                    <a:schemeClr val="bg1">
                      <a:lumMod val="50000"/>
                    </a:schemeClr>
                  </a:solidFill>
                </a:rPr>
                <a:t>ETAPA V</a:t>
              </a:r>
            </a:p>
          </p:txBody>
        </p:sp>
        <p:pic>
          <p:nvPicPr>
            <p:cNvPr id="34" name="Grafika 33" descr="Lista kontrolna">
              <a:hlinkClick r:id="rId13" action="ppaction://hlinksldjump"/>
              <a:extLst>
                <a:ext uri="{FF2B5EF4-FFF2-40B4-BE49-F238E27FC236}">
                  <a16:creationId xmlns:a16="http://schemas.microsoft.com/office/drawing/2014/main" id="{954F5B9F-53B1-4AF6-8107-CE9258CC3A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A5DDA02E-6BF0-4D09-AFE4-1B9196907964}"/>
              </a:ext>
            </a:extLst>
          </p:cNvPr>
          <p:cNvGrpSpPr/>
          <p:nvPr/>
        </p:nvGrpSpPr>
        <p:grpSpPr>
          <a:xfrm>
            <a:off x="263955" y="3127993"/>
            <a:ext cx="712054" cy="673289"/>
            <a:chOff x="273480" y="3127993"/>
            <a:chExt cx="712054" cy="673289"/>
          </a:xfrm>
        </p:grpSpPr>
        <p:sp>
          <p:nvSpPr>
            <p:cNvPr id="36" name="pole tekstowe 35">
              <a:hlinkClick r:id="rId16" action="ppaction://hlinksldjump"/>
              <a:extLst>
                <a:ext uri="{FF2B5EF4-FFF2-40B4-BE49-F238E27FC236}">
                  <a16:creationId xmlns:a16="http://schemas.microsoft.com/office/drawing/2014/main" id="{45A7EA52-21B5-4092-8F8E-1B07F41DC399}"/>
                </a:ext>
              </a:extLst>
            </p:cNvPr>
            <p:cNvSpPr txBox="1"/>
            <p:nvPr/>
          </p:nvSpPr>
          <p:spPr>
            <a:xfrm>
              <a:off x="273480" y="3539672"/>
              <a:ext cx="712054" cy="261610"/>
            </a:xfrm>
            <a:prstGeom prst="rect">
              <a:avLst/>
            </a:prstGeom>
            <a:noFill/>
          </p:spPr>
          <p:txBody>
            <a:bodyPr wrap="none" rtlCol="0">
              <a:spAutoFit/>
            </a:bodyPr>
            <a:lstStyle/>
            <a:p>
              <a:pPr algn="ctr"/>
              <a:r>
                <a:rPr lang="pl-PL" sz="1100" b="1" dirty="0">
                  <a:solidFill>
                    <a:schemeClr val="bg1">
                      <a:lumMod val="50000"/>
                    </a:schemeClr>
                  </a:solidFill>
                </a:rPr>
                <a:t>ETAPA III</a:t>
              </a:r>
            </a:p>
          </p:txBody>
        </p:sp>
        <p:pic>
          <p:nvPicPr>
            <p:cNvPr id="37" name="Grafika 36" descr="Diament">
              <a:hlinkClick r:id="rId16" action="ppaction://hlinksldjump"/>
              <a:extLst>
                <a:ext uri="{FF2B5EF4-FFF2-40B4-BE49-F238E27FC236}">
                  <a16:creationId xmlns:a16="http://schemas.microsoft.com/office/drawing/2014/main" id="{46BFC39E-4648-474F-9ECF-8C3870B41C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069386AD-952F-45C3-8978-ABD9AF1EBE10}"/>
              </a:ext>
            </a:extLst>
          </p:cNvPr>
          <p:cNvGrpSpPr/>
          <p:nvPr/>
        </p:nvGrpSpPr>
        <p:grpSpPr>
          <a:xfrm>
            <a:off x="282388" y="1873931"/>
            <a:ext cx="675186" cy="660098"/>
            <a:chOff x="291913" y="1873931"/>
            <a:chExt cx="675186" cy="660098"/>
          </a:xfrm>
        </p:grpSpPr>
        <p:sp>
          <p:nvSpPr>
            <p:cNvPr id="39" name="pole tekstowe 38">
              <a:hlinkClick r:id="rId19" action="ppaction://hlinksldjump"/>
              <a:extLst>
                <a:ext uri="{FF2B5EF4-FFF2-40B4-BE49-F238E27FC236}">
                  <a16:creationId xmlns:a16="http://schemas.microsoft.com/office/drawing/2014/main" id="{4DC863FD-EFA8-41DF-A1DD-1FE4F01C912A}"/>
                </a:ext>
              </a:extLst>
            </p:cNvPr>
            <p:cNvSpPr txBox="1"/>
            <p:nvPr/>
          </p:nvSpPr>
          <p:spPr>
            <a:xfrm>
              <a:off x="291913" y="2272419"/>
              <a:ext cx="675186" cy="261610"/>
            </a:xfrm>
            <a:prstGeom prst="rect">
              <a:avLst/>
            </a:prstGeom>
            <a:noFill/>
          </p:spPr>
          <p:txBody>
            <a:bodyPr wrap="none" rtlCol="0">
              <a:spAutoFit/>
            </a:bodyPr>
            <a:lstStyle/>
            <a:p>
              <a:pPr algn="ctr"/>
              <a:r>
                <a:rPr lang="pl-PL" sz="1100" b="1" i="1" dirty="0">
                  <a:solidFill>
                    <a:schemeClr val="bg1">
                      <a:lumMod val="50000"/>
                    </a:schemeClr>
                  </a:solidFill>
                </a:rPr>
                <a:t>ETAPA II</a:t>
              </a:r>
            </a:p>
          </p:txBody>
        </p:sp>
        <p:pic>
          <p:nvPicPr>
            <p:cNvPr id="40" name="Grafika 39" descr="Szkło powiększające">
              <a:hlinkClick r:id="rId19" action="ppaction://hlinksldjump"/>
              <a:extLst>
                <a:ext uri="{FF2B5EF4-FFF2-40B4-BE49-F238E27FC236}">
                  <a16:creationId xmlns:a16="http://schemas.microsoft.com/office/drawing/2014/main" id="{4ECDCDE8-1D8B-4076-BE80-3210080B7E2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D73BC5E6-356B-4BB9-AAB8-4D979D71A583}"/>
              </a:ext>
            </a:extLst>
          </p:cNvPr>
          <p:cNvGrpSpPr/>
          <p:nvPr/>
        </p:nvGrpSpPr>
        <p:grpSpPr>
          <a:xfrm>
            <a:off x="259146" y="4365184"/>
            <a:ext cx="721672" cy="645319"/>
            <a:chOff x="268671" y="4365184"/>
            <a:chExt cx="721672" cy="645319"/>
          </a:xfrm>
        </p:grpSpPr>
        <p:sp>
          <p:nvSpPr>
            <p:cNvPr id="42" name="pole tekstowe 41">
              <a:hlinkClick r:id="rId22" action="ppaction://hlinksldjump"/>
              <a:extLst>
                <a:ext uri="{FF2B5EF4-FFF2-40B4-BE49-F238E27FC236}">
                  <a16:creationId xmlns:a16="http://schemas.microsoft.com/office/drawing/2014/main" id="{F608F449-5AB5-4370-ADB3-82040DCF77AC}"/>
                </a:ext>
              </a:extLst>
            </p:cNvPr>
            <p:cNvSpPr txBox="1"/>
            <p:nvPr/>
          </p:nvSpPr>
          <p:spPr>
            <a:xfrm>
              <a:off x="268671" y="4748893"/>
              <a:ext cx="721672" cy="261610"/>
            </a:xfrm>
            <a:prstGeom prst="rect">
              <a:avLst/>
            </a:prstGeom>
            <a:noFill/>
          </p:spPr>
          <p:txBody>
            <a:bodyPr wrap="none" rtlCol="0">
              <a:spAutoFit/>
            </a:bodyPr>
            <a:lstStyle/>
            <a:p>
              <a:pPr algn="ctr"/>
              <a:r>
                <a:rPr lang="pl-PL" sz="1100" b="1" dirty="0">
                  <a:solidFill>
                    <a:schemeClr val="bg1">
                      <a:lumMod val="50000"/>
                    </a:schemeClr>
                  </a:solidFill>
                </a:rPr>
                <a:t>ETAPA IV</a:t>
              </a:r>
            </a:p>
          </p:txBody>
        </p:sp>
        <p:pic>
          <p:nvPicPr>
            <p:cNvPr id="43" name="Grafika 42" descr="Narzędzia">
              <a:hlinkClick r:id="rId22" action="ppaction://hlinksldjump"/>
              <a:extLst>
                <a:ext uri="{FF2B5EF4-FFF2-40B4-BE49-F238E27FC236}">
                  <a16:creationId xmlns:a16="http://schemas.microsoft.com/office/drawing/2014/main" id="{81EE061E-24FF-4595-8885-F9EEFCF6EC3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8CAB5D9A-B323-4B0C-8FDA-F0F27DEC9E0E}"/>
              </a:ext>
            </a:extLst>
          </p:cNvPr>
          <p:cNvGrpSpPr/>
          <p:nvPr/>
        </p:nvGrpSpPr>
        <p:grpSpPr>
          <a:xfrm>
            <a:off x="343302" y="597763"/>
            <a:ext cx="553357" cy="685775"/>
            <a:chOff x="352827" y="597763"/>
            <a:chExt cx="553357" cy="685775"/>
          </a:xfrm>
        </p:grpSpPr>
        <p:sp>
          <p:nvSpPr>
            <p:cNvPr id="45" name="pole tekstowe 44">
              <a:hlinkClick r:id="rId25" action="ppaction://hlinksldjump"/>
              <a:extLst>
                <a:ext uri="{FF2B5EF4-FFF2-40B4-BE49-F238E27FC236}">
                  <a16:creationId xmlns:a16="http://schemas.microsoft.com/office/drawing/2014/main" id="{98B05F34-4411-437B-8A97-681ED3635FE3}"/>
                </a:ext>
              </a:extLst>
            </p:cNvPr>
            <p:cNvSpPr txBox="1"/>
            <p:nvPr/>
          </p:nvSpPr>
          <p:spPr>
            <a:xfrm>
              <a:off x="352827" y="1021928"/>
              <a:ext cx="553357" cy="261610"/>
            </a:xfrm>
            <a:prstGeom prst="rect">
              <a:avLst/>
            </a:prstGeom>
            <a:noFill/>
          </p:spPr>
          <p:txBody>
            <a:bodyPr wrap="none" rtlCol="0">
              <a:spAutoFit/>
            </a:bodyPr>
            <a:lstStyle/>
            <a:p>
              <a:pPr algn="ctr"/>
              <a:r>
                <a:rPr lang="pl-PL" sz="1100" b="1" dirty="0">
                  <a:noFill/>
                </a:rPr>
                <a:t>ETAP I</a:t>
              </a:r>
            </a:p>
          </p:txBody>
        </p:sp>
        <p:pic>
          <p:nvPicPr>
            <p:cNvPr id="46" name="Grafika 45" descr="Zrównoważony rozwój">
              <a:hlinkClick r:id="rId25" action="ppaction://hlinksldjump"/>
              <a:extLst>
                <a:ext uri="{FF2B5EF4-FFF2-40B4-BE49-F238E27FC236}">
                  <a16:creationId xmlns:a16="http://schemas.microsoft.com/office/drawing/2014/main" id="{BF6E5886-15D9-4BFB-ADE7-181110D5256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186307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E64FF9CA-B171-4227-9AA8-8CA561BF1643}"/>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61D1CD2A-E474-49D1-A2A3-E3EB76E7A753}"/>
              </a:ext>
            </a:extLst>
          </p:cNvPr>
          <p:cNvGrpSpPr/>
          <p:nvPr/>
        </p:nvGrpSpPr>
        <p:grpSpPr>
          <a:xfrm>
            <a:off x="2056373" y="1457325"/>
            <a:ext cx="3960090" cy="3687263"/>
            <a:chOff x="941667" y="1041450"/>
            <a:chExt cx="4352218" cy="3078233"/>
          </a:xfrm>
        </p:grpSpPr>
        <p:sp>
          <p:nvSpPr>
            <p:cNvPr id="32" name="pole tekstowe 31">
              <a:extLst>
                <a:ext uri="{FF2B5EF4-FFF2-40B4-BE49-F238E27FC236}">
                  <a16:creationId xmlns:a16="http://schemas.microsoft.com/office/drawing/2014/main" id="{F7772DD1-5251-42DA-B163-321C47B519D1}"/>
                </a:ext>
              </a:extLst>
            </p:cNvPr>
            <p:cNvSpPr txBox="1"/>
            <p:nvPr/>
          </p:nvSpPr>
          <p:spPr>
            <a:xfrm>
              <a:off x="941667" y="1704440"/>
              <a:ext cx="4352218" cy="2415243"/>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Verificación</a:t>
              </a:r>
              <a:r>
                <a:rPr lang="pl-PL" sz="1400" b="1" dirty="0">
                  <a:solidFill>
                    <a:prstClr val="black">
                      <a:lumMod val="65000"/>
                      <a:lumOff val="35000"/>
                    </a:prstClr>
                  </a:solidFill>
                  <a:latin typeface="Century Gothic" panose="020B0502020202020204" pitchFamily="34" charset="0"/>
                  <a:ea typeface="+mj-ea"/>
                  <a:cs typeface="+mj-cs"/>
                </a:rPr>
                <a:t> del </a:t>
              </a:r>
              <a:r>
                <a:rPr lang="pl-PL" sz="1400" b="1" dirty="0" err="1">
                  <a:solidFill>
                    <a:prstClr val="black">
                      <a:lumMod val="65000"/>
                      <a:lumOff val="35000"/>
                    </a:prstClr>
                  </a:solidFill>
                  <a:latin typeface="Century Gothic" panose="020B0502020202020204" pitchFamily="34" charset="0"/>
                  <a:ea typeface="+mj-ea"/>
                  <a:cs typeface="+mj-cs"/>
                </a:rPr>
                <a:t>núcleo</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Si </a:t>
              </a:r>
              <a:r>
                <a:rPr lang="pl-PL" sz="1400" dirty="0">
                  <a:solidFill>
                    <a:prstClr val="black">
                      <a:lumMod val="65000"/>
                      <a:lumOff val="35000"/>
                    </a:prstClr>
                  </a:solidFill>
                  <a:latin typeface="Century Gothic" panose="020B0502020202020204" pitchFamily="34" charset="0"/>
                  <a:ea typeface="+mj-ea"/>
                  <a:cs typeface="+mj-cs"/>
                </a:rPr>
                <a:t>é</a:t>
              </a:r>
              <a:r>
                <a:rPr lang="es-ES" sz="1400" dirty="0">
                  <a:solidFill>
                    <a:prstClr val="black">
                      <a:lumMod val="65000"/>
                      <a:lumOff val="35000"/>
                    </a:prstClr>
                  </a:solidFill>
                  <a:latin typeface="Century Gothic" panose="020B0502020202020204" pitchFamily="34" charset="0"/>
                  <a:ea typeface="+mj-ea"/>
                  <a:cs typeface="+mj-cs"/>
                </a:rPr>
                <a:t>ste cumple las normas cualitativas adoptadas</a:t>
              </a:r>
              <a:r>
                <a:rPr lang="pl-PL" sz="1400" dirty="0">
                  <a:solidFill>
                    <a:prstClr val="black">
                      <a:lumMod val="65000"/>
                      <a:lumOff val="35000"/>
                    </a:prstClr>
                  </a:solidFill>
                  <a:latin typeface="Century Gothic" panose="020B0502020202020204" pitchFamily="34" charset="0"/>
                  <a:ea typeface="+mj-ea"/>
                  <a:cs typeface="+mj-cs"/>
                </a:rPr>
                <a:t>,</a:t>
              </a:r>
              <a:r>
                <a:rPr lang="es-ES" sz="1400" dirty="0">
                  <a:solidFill>
                    <a:prstClr val="black">
                      <a:lumMod val="65000"/>
                      <a:lumOff val="35000"/>
                    </a:prstClr>
                  </a:solidFill>
                  <a:latin typeface="Century Gothic" panose="020B0502020202020204" pitchFamily="34" charset="0"/>
                  <a:ea typeface="+mj-ea"/>
                  <a:cs typeface="+mj-cs"/>
                </a:rPr>
                <a:t> el núcleo recibe un número de identificación y es </a:t>
              </a:r>
              <a:r>
                <a:rPr lang="pl-PL" sz="1400" dirty="0" err="1">
                  <a:solidFill>
                    <a:prstClr val="black">
                      <a:lumMod val="65000"/>
                      <a:lumOff val="35000"/>
                    </a:prstClr>
                  </a:solidFill>
                  <a:latin typeface="Century Gothic" panose="020B0502020202020204" pitchFamily="34" charset="0"/>
                  <a:ea typeface="+mj-ea"/>
                  <a:cs typeface="+mj-cs"/>
                </a:rPr>
                <a:t>dividido</a:t>
              </a:r>
              <a:r>
                <a:rPr lang="es-ES" sz="1400" dirty="0">
                  <a:solidFill>
                    <a:prstClr val="black">
                      <a:lumMod val="65000"/>
                      <a:lumOff val="35000"/>
                    </a:prstClr>
                  </a:solidFill>
                  <a:latin typeface="Century Gothic" panose="020B0502020202020204" pitchFamily="34" charset="0"/>
                  <a:ea typeface="+mj-ea"/>
                  <a:cs typeface="+mj-cs"/>
                </a:rPr>
                <a:t> en sus piezas</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Recuperación</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ecológica</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Tras constatar la inutilidad de determinados subconjuntos o finalmente del núcleo completo, estos son recuperados de forma ecológica, de conformidad con las normas adoptadas</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E4B8AFE9-A104-4A12-B64E-6C11810B90C7}"/>
                </a:ext>
              </a:extLst>
            </p:cNvPr>
            <p:cNvSpPr txBox="1"/>
            <p:nvPr/>
          </p:nvSpPr>
          <p:spPr>
            <a:xfrm>
              <a:off x="1668610" y="1041450"/>
              <a:ext cx="2968872"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VERIFICACIÓN</a:t>
              </a:r>
            </a:p>
          </p:txBody>
        </p:sp>
      </p:grpSp>
      <p:grpSp>
        <p:nvGrpSpPr>
          <p:cNvPr id="47" name="Grupa 46">
            <a:extLst>
              <a:ext uri="{FF2B5EF4-FFF2-40B4-BE49-F238E27FC236}">
                <a16:creationId xmlns:a16="http://schemas.microsoft.com/office/drawing/2014/main" id="{0BF7EC72-A6FF-49A5-95DF-4A484F782378}"/>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655E16B8-267E-477B-A509-5BC9F53E7BD7}"/>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53033BD9-DEE4-474E-B739-A71392694EFC}"/>
                </a:ext>
              </a:extLst>
            </p:cNvPr>
            <p:cNvSpPr txBox="1"/>
            <p:nvPr/>
          </p:nvSpPr>
          <p:spPr>
            <a:xfrm>
              <a:off x="-900244" y="5953542"/>
              <a:ext cx="684804" cy="261610"/>
            </a:xfrm>
            <a:prstGeom prst="rect">
              <a:avLst/>
            </a:prstGeom>
            <a:noFill/>
          </p:spPr>
          <p:txBody>
            <a:bodyPr wrap="none" rtlCol="0">
              <a:spAutoFit/>
            </a:bodyPr>
            <a:lstStyle/>
            <a:p>
              <a:pPr algn="ctr"/>
              <a:r>
                <a:rPr lang="pl-PL" sz="1100" b="1" dirty="0">
                  <a:solidFill>
                    <a:schemeClr val="bg1"/>
                  </a:solidFill>
                </a:rPr>
                <a:t>ETAPA V</a:t>
              </a:r>
            </a:p>
          </p:txBody>
        </p:sp>
        <p:pic>
          <p:nvPicPr>
            <p:cNvPr id="50" name="Grafika 49" descr="Lista kontrolna">
              <a:extLst>
                <a:ext uri="{FF2B5EF4-FFF2-40B4-BE49-F238E27FC236}">
                  <a16:creationId xmlns:a16="http://schemas.microsoft.com/office/drawing/2014/main" id="{84902FB7-DB2D-4729-8F2A-2F6B3A15A2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698CEE06-F2DA-4743-9EC3-F3DD33016189}"/>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05EA20FA-18ED-4462-8914-CF3DE3142F2A}"/>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4640440F-3252-4126-841D-8EB1C3481A79}"/>
                </a:ext>
              </a:extLst>
            </p:cNvPr>
            <p:cNvSpPr txBox="1"/>
            <p:nvPr/>
          </p:nvSpPr>
          <p:spPr>
            <a:xfrm>
              <a:off x="-913869" y="3539672"/>
              <a:ext cx="712054" cy="261610"/>
            </a:xfrm>
            <a:prstGeom prst="rect">
              <a:avLst/>
            </a:prstGeom>
            <a:noFill/>
          </p:spPr>
          <p:txBody>
            <a:bodyPr wrap="none" rtlCol="0">
              <a:spAutoFit/>
            </a:bodyPr>
            <a:lstStyle/>
            <a:p>
              <a:pPr algn="ctr"/>
              <a:r>
                <a:rPr lang="pl-PL" sz="1100" b="1" dirty="0">
                  <a:solidFill>
                    <a:schemeClr val="bg1"/>
                  </a:solidFill>
                </a:rPr>
                <a:t>ETAPA III</a:t>
              </a:r>
            </a:p>
          </p:txBody>
        </p:sp>
        <p:pic>
          <p:nvPicPr>
            <p:cNvPr id="70" name="Grafika 69" descr="Diament">
              <a:extLst>
                <a:ext uri="{FF2B5EF4-FFF2-40B4-BE49-F238E27FC236}">
                  <a16:creationId xmlns:a16="http://schemas.microsoft.com/office/drawing/2014/main" id="{335AE61E-B834-4A50-A3E7-29CEEE2544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6A21DD1-D13F-4844-A675-CFE788102CF1}"/>
              </a:ext>
            </a:extLst>
          </p:cNvPr>
          <p:cNvGrpSpPr/>
          <p:nvPr/>
        </p:nvGrpSpPr>
        <p:grpSpPr>
          <a:xfrm>
            <a:off x="814267" y="1741336"/>
            <a:ext cx="850789" cy="850789"/>
            <a:chOff x="-985958" y="1741336"/>
            <a:chExt cx="850789" cy="850789"/>
          </a:xfrm>
        </p:grpSpPr>
        <p:sp>
          <p:nvSpPr>
            <p:cNvPr id="72" name="Owal 71">
              <a:extLst>
                <a:ext uri="{FF2B5EF4-FFF2-40B4-BE49-F238E27FC236}">
                  <a16:creationId xmlns:a16="http://schemas.microsoft.com/office/drawing/2014/main" id="{3A0A99B5-974F-4BCE-B230-5E53B707D6F2}"/>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FAAA7190-48B1-49FE-8A76-4EA949EBBEFE}"/>
                </a:ext>
              </a:extLst>
            </p:cNvPr>
            <p:cNvSpPr txBox="1"/>
            <p:nvPr/>
          </p:nvSpPr>
          <p:spPr>
            <a:xfrm>
              <a:off x="-895436" y="2272419"/>
              <a:ext cx="675186" cy="261610"/>
            </a:xfrm>
            <a:prstGeom prst="rect">
              <a:avLst/>
            </a:prstGeom>
            <a:noFill/>
          </p:spPr>
          <p:txBody>
            <a:bodyPr wrap="none" rtlCol="0">
              <a:spAutoFit/>
            </a:bodyPr>
            <a:lstStyle/>
            <a:p>
              <a:pPr algn="ctr"/>
              <a:r>
                <a:rPr lang="pl-PL" sz="1100" b="1" dirty="0">
                  <a:solidFill>
                    <a:schemeClr val="bg1"/>
                  </a:solidFill>
                </a:rPr>
                <a:t>ETAPA II</a:t>
              </a:r>
            </a:p>
          </p:txBody>
        </p:sp>
        <p:pic>
          <p:nvPicPr>
            <p:cNvPr id="74" name="Grafika 73" descr="Szkło powiększające">
              <a:extLst>
                <a:ext uri="{FF2B5EF4-FFF2-40B4-BE49-F238E27FC236}">
                  <a16:creationId xmlns:a16="http://schemas.microsoft.com/office/drawing/2014/main" id="{9010C032-056E-4721-A74A-A9D8713E0C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7D9EC5B3-05FF-4C48-944F-0505C1F2AD2D}"/>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61415D40-05A0-4055-BBBD-95E8B4EB498A}"/>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8D5AE656-4721-453C-83D8-0D7C010B4AEA}"/>
                </a:ext>
              </a:extLst>
            </p:cNvPr>
            <p:cNvSpPr txBox="1"/>
            <p:nvPr/>
          </p:nvSpPr>
          <p:spPr>
            <a:xfrm>
              <a:off x="-918678" y="4748893"/>
              <a:ext cx="721672" cy="261610"/>
            </a:xfrm>
            <a:prstGeom prst="rect">
              <a:avLst/>
            </a:prstGeom>
            <a:noFill/>
          </p:spPr>
          <p:txBody>
            <a:bodyPr wrap="none" rtlCol="0">
              <a:spAutoFit/>
            </a:bodyPr>
            <a:lstStyle/>
            <a:p>
              <a:pPr algn="ctr"/>
              <a:r>
                <a:rPr lang="pl-PL" sz="1100" b="1" dirty="0">
                  <a:solidFill>
                    <a:schemeClr val="bg1"/>
                  </a:solidFill>
                </a:rPr>
                <a:t>ETAPA IV</a:t>
              </a:r>
            </a:p>
          </p:txBody>
        </p:sp>
        <p:pic>
          <p:nvPicPr>
            <p:cNvPr id="78" name="Grafika 77" descr="Narzędzia">
              <a:extLst>
                <a:ext uri="{FF2B5EF4-FFF2-40B4-BE49-F238E27FC236}">
                  <a16:creationId xmlns:a16="http://schemas.microsoft.com/office/drawing/2014/main" id="{BFE518D5-759D-486E-97C3-486477C1E1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EE6E58CB-F5A5-4B1D-B9B2-F27BFE31AAD8}"/>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7A3043EF-3DF2-462F-B981-7829143BB122}"/>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322C73FE-8D92-458C-B714-9020E6A1FB86}"/>
                </a:ext>
              </a:extLst>
            </p:cNvPr>
            <p:cNvSpPr txBox="1"/>
            <p:nvPr/>
          </p:nvSpPr>
          <p:spPr>
            <a:xfrm>
              <a:off x="-877001" y="1021928"/>
              <a:ext cx="638316" cy="261610"/>
            </a:xfrm>
            <a:prstGeom prst="rect">
              <a:avLst/>
            </a:prstGeom>
            <a:noFill/>
          </p:spPr>
          <p:txBody>
            <a:bodyPr wrap="none" rtlCol="0">
              <a:spAutoFit/>
            </a:bodyPr>
            <a:lstStyle/>
            <a:p>
              <a:pPr algn="ctr"/>
              <a:r>
                <a:rPr lang="pl-PL" sz="1100" b="1" dirty="0">
                  <a:solidFill>
                    <a:schemeClr val="bg1"/>
                  </a:solidFill>
                </a:rPr>
                <a:t>ETAPA I</a:t>
              </a:r>
            </a:p>
          </p:txBody>
        </p:sp>
        <p:pic>
          <p:nvPicPr>
            <p:cNvPr id="82" name="Grafika 81" descr="Zrównoważony rozwój">
              <a:extLst>
                <a:ext uri="{FF2B5EF4-FFF2-40B4-BE49-F238E27FC236}">
                  <a16:creationId xmlns:a16="http://schemas.microsoft.com/office/drawing/2014/main" id="{50F6B51B-5CB6-44A3-B50B-BED04C9C4E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236365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ADA365AF-BBFC-451C-BC60-6F37171783F3}"/>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80E5048A-FEFB-4364-AD05-CBC8804B4A09}"/>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0C781ED8-6DB4-4D8E-BC39-D64F7DB7E274}"/>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FD5BBF0C-4BD1-40BF-9D62-8F513FE43516}"/>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ETAPA II</a:t>
            </a:r>
          </a:p>
        </p:txBody>
      </p:sp>
      <p:grpSp>
        <p:nvGrpSpPr>
          <p:cNvPr id="29" name="Grupa 28">
            <a:extLst>
              <a:ext uri="{FF2B5EF4-FFF2-40B4-BE49-F238E27FC236}">
                <a16:creationId xmlns:a16="http://schemas.microsoft.com/office/drawing/2014/main" id="{41A10C67-598C-469E-BA71-3C79442B1F0C}"/>
              </a:ext>
            </a:extLst>
          </p:cNvPr>
          <p:cNvGrpSpPr/>
          <p:nvPr/>
        </p:nvGrpSpPr>
        <p:grpSpPr>
          <a:xfrm>
            <a:off x="277580" y="5552884"/>
            <a:ext cx="684804" cy="662268"/>
            <a:chOff x="287105" y="5552884"/>
            <a:chExt cx="684804" cy="662268"/>
          </a:xfrm>
        </p:grpSpPr>
        <p:sp>
          <p:nvSpPr>
            <p:cNvPr id="30" name="pole tekstowe 29">
              <a:hlinkClick r:id="rId13" action="ppaction://hlinksldjump"/>
              <a:extLst>
                <a:ext uri="{FF2B5EF4-FFF2-40B4-BE49-F238E27FC236}">
                  <a16:creationId xmlns:a16="http://schemas.microsoft.com/office/drawing/2014/main" id="{AF754886-BD60-4D98-8E30-518A33BF2532}"/>
                </a:ext>
              </a:extLst>
            </p:cNvPr>
            <p:cNvSpPr txBox="1"/>
            <p:nvPr/>
          </p:nvSpPr>
          <p:spPr>
            <a:xfrm>
              <a:off x="287105" y="5953542"/>
              <a:ext cx="684804" cy="261610"/>
            </a:xfrm>
            <a:prstGeom prst="rect">
              <a:avLst/>
            </a:prstGeom>
            <a:noFill/>
          </p:spPr>
          <p:txBody>
            <a:bodyPr wrap="none" rtlCol="0">
              <a:spAutoFit/>
            </a:bodyPr>
            <a:lstStyle/>
            <a:p>
              <a:pPr algn="ctr"/>
              <a:r>
                <a:rPr lang="pl-PL" sz="1100" b="1" dirty="0">
                  <a:solidFill>
                    <a:schemeClr val="bg1">
                      <a:lumMod val="50000"/>
                    </a:schemeClr>
                  </a:solidFill>
                </a:rPr>
                <a:t>ETAPA V</a:t>
              </a:r>
            </a:p>
          </p:txBody>
        </p:sp>
        <p:pic>
          <p:nvPicPr>
            <p:cNvPr id="34" name="Grafika 33" descr="Lista kontrolna">
              <a:hlinkClick r:id="rId13" action="ppaction://hlinksldjump"/>
              <a:extLst>
                <a:ext uri="{FF2B5EF4-FFF2-40B4-BE49-F238E27FC236}">
                  <a16:creationId xmlns:a16="http://schemas.microsoft.com/office/drawing/2014/main" id="{1C965573-784B-4786-9545-13A4B3A7D8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FC13D8DF-5A0F-497B-A437-65554C205CC1}"/>
              </a:ext>
            </a:extLst>
          </p:cNvPr>
          <p:cNvGrpSpPr/>
          <p:nvPr/>
        </p:nvGrpSpPr>
        <p:grpSpPr>
          <a:xfrm>
            <a:off x="263955" y="3127993"/>
            <a:ext cx="712054" cy="673289"/>
            <a:chOff x="273480" y="3127993"/>
            <a:chExt cx="712054" cy="673289"/>
          </a:xfrm>
        </p:grpSpPr>
        <p:sp>
          <p:nvSpPr>
            <p:cNvPr id="36" name="pole tekstowe 35">
              <a:hlinkClick r:id="rId16" action="ppaction://hlinksldjump"/>
              <a:extLst>
                <a:ext uri="{FF2B5EF4-FFF2-40B4-BE49-F238E27FC236}">
                  <a16:creationId xmlns:a16="http://schemas.microsoft.com/office/drawing/2014/main" id="{C61FF05C-F126-4437-9FA2-4EABAB43CD5A}"/>
                </a:ext>
              </a:extLst>
            </p:cNvPr>
            <p:cNvSpPr txBox="1"/>
            <p:nvPr/>
          </p:nvSpPr>
          <p:spPr>
            <a:xfrm>
              <a:off x="273480" y="3539672"/>
              <a:ext cx="712054" cy="261610"/>
            </a:xfrm>
            <a:prstGeom prst="rect">
              <a:avLst/>
            </a:prstGeom>
            <a:noFill/>
          </p:spPr>
          <p:txBody>
            <a:bodyPr wrap="none" rtlCol="0">
              <a:spAutoFit/>
            </a:bodyPr>
            <a:lstStyle/>
            <a:p>
              <a:pPr algn="ctr"/>
              <a:r>
                <a:rPr lang="pl-PL" sz="1100" b="1" dirty="0">
                  <a:solidFill>
                    <a:schemeClr val="bg1">
                      <a:lumMod val="50000"/>
                    </a:schemeClr>
                  </a:solidFill>
                </a:rPr>
                <a:t>ETAPA III</a:t>
              </a:r>
            </a:p>
          </p:txBody>
        </p:sp>
        <p:pic>
          <p:nvPicPr>
            <p:cNvPr id="37" name="Grafika 36" descr="Diament">
              <a:hlinkClick r:id="rId16" action="ppaction://hlinksldjump"/>
              <a:extLst>
                <a:ext uri="{FF2B5EF4-FFF2-40B4-BE49-F238E27FC236}">
                  <a16:creationId xmlns:a16="http://schemas.microsoft.com/office/drawing/2014/main" id="{1C4E62A0-5A05-422E-8956-B19E55EC0A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79C936B6-2267-4C76-9E38-6C3488D7CCD4}"/>
              </a:ext>
            </a:extLst>
          </p:cNvPr>
          <p:cNvGrpSpPr/>
          <p:nvPr/>
        </p:nvGrpSpPr>
        <p:grpSpPr>
          <a:xfrm>
            <a:off x="324868" y="1873931"/>
            <a:ext cx="590226" cy="660098"/>
            <a:chOff x="334393" y="1873931"/>
            <a:chExt cx="590226" cy="660098"/>
          </a:xfrm>
        </p:grpSpPr>
        <p:sp>
          <p:nvSpPr>
            <p:cNvPr id="39" name="pole tekstowe 38">
              <a:hlinkClick r:id="rId19" action="ppaction://hlinksldjump"/>
              <a:extLst>
                <a:ext uri="{FF2B5EF4-FFF2-40B4-BE49-F238E27FC236}">
                  <a16:creationId xmlns:a16="http://schemas.microsoft.com/office/drawing/2014/main" id="{CC0FA550-3E00-48A5-AB5B-0E5FD63A5A07}"/>
                </a:ext>
              </a:extLst>
            </p:cNvPr>
            <p:cNvSpPr txBox="1"/>
            <p:nvPr/>
          </p:nvSpPr>
          <p:spPr>
            <a:xfrm>
              <a:off x="334393" y="2272419"/>
              <a:ext cx="590226" cy="261610"/>
            </a:xfrm>
            <a:prstGeom prst="rect">
              <a:avLst/>
            </a:prstGeom>
            <a:noFill/>
          </p:spPr>
          <p:txBody>
            <a:bodyPr wrap="none" rtlCol="0">
              <a:spAutoFit/>
            </a:bodyPr>
            <a:lstStyle/>
            <a:p>
              <a:pPr algn="ctr"/>
              <a:r>
                <a:rPr lang="pl-PL" sz="1100" b="1" i="1" dirty="0">
                  <a:noFill/>
                </a:rPr>
                <a:t>ETAP II</a:t>
              </a:r>
            </a:p>
          </p:txBody>
        </p:sp>
        <p:pic>
          <p:nvPicPr>
            <p:cNvPr id="40" name="Grafika 39" descr="Szkło powiększające">
              <a:hlinkClick r:id="rId19" action="ppaction://hlinksldjump"/>
              <a:extLst>
                <a:ext uri="{FF2B5EF4-FFF2-40B4-BE49-F238E27FC236}">
                  <a16:creationId xmlns:a16="http://schemas.microsoft.com/office/drawing/2014/main" id="{E5319834-E221-4F72-8572-2C81E9E0F29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95936AA8-7EF3-40EF-87D3-B0A78EC8EFD8}"/>
              </a:ext>
            </a:extLst>
          </p:cNvPr>
          <p:cNvGrpSpPr/>
          <p:nvPr/>
        </p:nvGrpSpPr>
        <p:grpSpPr>
          <a:xfrm>
            <a:off x="259146" y="4365184"/>
            <a:ext cx="721672" cy="645319"/>
            <a:chOff x="268671" y="4365184"/>
            <a:chExt cx="721672" cy="645319"/>
          </a:xfrm>
        </p:grpSpPr>
        <p:sp>
          <p:nvSpPr>
            <p:cNvPr id="42" name="pole tekstowe 41">
              <a:hlinkClick r:id="rId22" action="ppaction://hlinksldjump"/>
              <a:extLst>
                <a:ext uri="{FF2B5EF4-FFF2-40B4-BE49-F238E27FC236}">
                  <a16:creationId xmlns:a16="http://schemas.microsoft.com/office/drawing/2014/main" id="{1119D813-AA90-4071-84FA-39CA776B6AB8}"/>
                </a:ext>
              </a:extLst>
            </p:cNvPr>
            <p:cNvSpPr txBox="1"/>
            <p:nvPr/>
          </p:nvSpPr>
          <p:spPr>
            <a:xfrm>
              <a:off x="268671" y="4748893"/>
              <a:ext cx="721672" cy="261610"/>
            </a:xfrm>
            <a:prstGeom prst="rect">
              <a:avLst/>
            </a:prstGeom>
            <a:noFill/>
          </p:spPr>
          <p:txBody>
            <a:bodyPr wrap="none" rtlCol="0">
              <a:spAutoFit/>
            </a:bodyPr>
            <a:lstStyle/>
            <a:p>
              <a:pPr algn="ctr"/>
              <a:r>
                <a:rPr lang="pl-PL" sz="1100" b="1" dirty="0">
                  <a:solidFill>
                    <a:schemeClr val="bg1">
                      <a:lumMod val="50000"/>
                    </a:schemeClr>
                  </a:solidFill>
                </a:rPr>
                <a:t>ETAPA IV</a:t>
              </a:r>
            </a:p>
          </p:txBody>
        </p:sp>
        <p:pic>
          <p:nvPicPr>
            <p:cNvPr id="43" name="Grafika 42" descr="Narzędzia">
              <a:hlinkClick r:id="rId22" action="ppaction://hlinksldjump"/>
              <a:extLst>
                <a:ext uri="{FF2B5EF4-FFF2-40B4-BE49-F238E27FC236}">
                  <a16:creationId xmlns:a16="http://schemas.microsoft.com/office/drawing/2014/main" id="{85F6584F-9C0F-4946-961E-BDDF3F2B039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D18C4DC8-E003-4703-AFB5-B19E52F7CBC9}"/>
              </a:ext>
            </a:extLst>
          </p:cNvPr>
          <p:cNvGrpSpPr/>
          <p:nvPr/>
        </p:nvGrpSpPr>
        <p:grpSpPr>
          <a:xfrm>
            <a:off x="300823" y="597763"/>
            <a:ext cx="638316" cy="685775"/>
            <a:chOff x="310348" y="597763"/>
            <a:chExt cx="638316" cy="685775"/>
          </a:xfrm>
        </p:grpSpPr>
        <p:sp>
          <p:nvSpPr>
            <p:cNvPr id="45" name="pole tekstowe 44">
              <a:hlinkClick r:id="rId25" action="ppaction://hlinksldjump"/>
              <a:extLst>
                <a:ext uri="{FF2B5EF4-FFF2-40B4-BE49-F238E27FC236}">
                  <a16:creationId xmlns:a16="http://schemas.microsoft.com/office/drawing/2014/main" id="{B751129F-E400-4557-ADF0-3EC72A26CA35}"/>
                </a:ext>
              </a:extLst>
            </p:cNvPr>
            <p:cNvSpPr txBox="1"/>
            <p:nvPr/>
          </p:nvSpPr>
          <p:spPr>
            <a:xfrm>
              <a:off x="310348" y="1021928"/>
              <a:ext cx="638316" cy="261610"/>
            </a:xfrm>
            <a:prstGeom prst="rect">
              <a:avLst/>
            </a:prstGeom>
            <a:noFill/>
          </p:spPr>
          <p:txBody>
            <a:bodyPr wrap="none" rtlCol="0">
              <a:spAutoFit/>
            </a:bodyPr>
            <a:lstStyle/>
            <a:p>
              <a:pPr algn="ctr"/>
              <a:r>
                <a:rPr lang="pl-PL" sz="1100" b="1" dirty="0">
                  <a:solidFill>
                    <a:schemeClr val="bg1">
                      <a:lumMod val="50000"/>
                    </a:schemeClr>
                  </a:solidFill>
                </a:rPr>
                <a:t>ETAPA I</a:t>
              </a:r>
            </a:p>
          </p:txBody>
        </p:sp>
        <p:pic>
          <p:nvPicPr>
            <p:cNvPr id="46" name="Grafika 45" descr="Zrównoważony rozwój">
              <a:hlinkClick r:id="rId25" action="ppaction://hlinksldjump"/>
              <a:extLst>
                <a:ext uri="{FF2B5EF4-FFF2-40B4-BE49-F238E27FC236}">
                  <a16:creationId xmlns:a16="http://schemas.microsoft.com/office/drawing/2014/main" id="{B5FB8A10-530B-4BE9-94D9-1A950CF4D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7107637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4F983930-EA2A-429E-9D68-EF7FEB533FE0}"/>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3" name="Grupa 32">
            <a:extLst>
              <a:ext uri="{FF2B5EF4-FFF2-40B4-BE49-F238E27FC236}">
                <a16:creationId xmlns:a16="http://schemas.microsoft.com/office/drawing/2014/main" id="{603EB1FA-4C16-4F44-9ACD-D01285608374}"/>
              </a:ext>
            </a:extLst>
          </p:cNvPr>
          <p:cNvGrpSpPr/>
          <p:nvPr/>
        </p:nvGrpSpPr>
        <p:grpSpPr>
          <a:xfrm>
            <a:off x="2056373" y="171450"/>
            <a:ext cx="3993607" cy="6621585"/>
            <a:chOff x="941667" y="1041450"/>
            <a:chExt cx="4389053" cy="5527887"/>
          </a:xfrm>
        </p:grpSpPr>
        <p:sp>
          <p:nvSpPr>
            <p:cNvPr id="44" name="pole tekstowe 43">
              <a:extLst>
                <a:ext uri="{FF2B5EF4-FFF2-40B4-BE49-F238E27FC236}">
                  <a16:creationId xmlns:a16="http://schemas.microsoft.com/office/drawing/2014/main" id="{543BF5E1-B296-44C1-AA2F-BB2F1A3D8E35}"/>
                </a:ext>
              </a:extLst>
            </p:cNvPr>
            <p:cNvSpPr txBox="1"/>
            <p:nvPr/>
          </p:nvSpPr>
          <p:spPr>
            <a:xfrm>
              <a:off x="941667" y="1636077"/>
              <a:ext cx="4352218" cy="4933260"/>
            </a:xfrm>
            <a:prstGeom prst="rect">
              <a:avLst/>
            </a:prstGeom>
            <a:noFill/>
          </p:spPr>
          <p:txBody>
            <a:bodyPr wrap="square">
              <a:spAutoFit/>
            </a:bodyPr>
            <a:lstStyle/>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Parque</a:t>
              </a:r>
              <a:r>
                <a:rPr lang="pl-PL" sz="1350" b="1" dirty="0">
                  <a:solidFill>
                    <a:prstClr val="black">
                      <a:lumMod val="65000"/>
                      <a:lumOff val="35000"/>
                    </a:prstClr>
                  </a:solidFill>
                  <a:latin typeface="Century Gothic" panose="020B0502020202020204" pitchFamily="34" charset="0"/>
                  <a:ea typeface="+mj-ea"/>
                  <a:cs typeface="+mj-cs"/>
                </a:rPr>
                <a:t> de </a:t>
              </a:r>
              <a:r>
                <a:rPr lang="pl-PL" sz="1350" b="1" dirty="0" err="1">
                  <a:solidFill>
                    <a:prstClr val="black">
                      <a:lumMod val="65000"/>
                      <a:lumOff val="35000"/>
                    </a:prstClr>
                  </a:solidFill>
                  <a:latin typeface="Century Gothic" panose="020B0502020202020204" pitchFamily="34" charset="0"/>
                  <a:ea typeface="+mj-ea"/>
                  <a:cs typeface="+mj-cs"/>
                </a:rPr>
                <a:t>máquinas</a:t>
              </a:r>
              <a:br>
                <a:rPr lang="pl-PL" sz="1350" b="1" dirty="0">
                  <a:solidFill>
                    <a:prstClr val="black">
                      <a:lumMod val="65000"/>
                      <a:lumOff val="35000"/>
                    </a:prstClr>
                  </a:solidFill>
                  <a:latin typeface="Century Gothic" panose="020B0502020202020204" pitchFamily="34" charset="0"/>
                  <a:ea typeface="+mj-ea"/>
                  <a:cs typeface="+mj-cs"/>
                </a:rPr>
              </a:br>
              <a:r>
                <a:rPr lang="es-ES" sz="1350" dirty="0">
                  <a:solidFill>
                    <a:prstClr val="black">
                      <a:lumMod val="65000"/>
                      <a:lumOff val="35000"/>
                    </a:prstClr>
                  </a:solidFill>
                  <a:latin typeface="Century Gothic" panose="020B0502020202020204" pitchFamily="34" charset="0"/>
                  <a:ea typeface="+mj-ea"/>
                  <a:cs typeface="+mj-cs"/>
                </a:rPr>
                <a:t>Los subconjuntos que han pasado positivamente las pruebas llegan al parque de máquinas, entre otras, a la lavadora. Aquí son sometidos a </a:t>
              </a:r>
              <a:r>
                <a:rPr lang="pl-PL" sz="1350" dirty="0">
                  <a:solidFill>
                    <a:prstClr val="black">
                      <a:lumMod val="65000"/>
                      <a:lumOff val="35000"/>
                    </a:prstClr>
                  </a:solidFill>
                  <a:latin typeface="Century Gothic" panose="020B0502020202020204" pitchFamily="34" charset="0"/>
                  <a:ea typeface="+mj-ea"/>
                  <a:cs typeface="+mj-cs"/>
                </a:rPr>
                <a:t>los </a:t>
              </a:r>
              <a:r>
                <a:rPr lang="es-ES" sz="1350" dirty="0">
                  <a:solidFill>
                    <a:prstClr val="black">
                      <a:lumMod val="65000"/>
                      <a:lumOff val="35000"/>
                    </a:prstClr>
                  </a:solidFill>
                  <a:latin typeface="Century Gothic" panose="020B0502020202020204" pitchFamily="34" charset="0"/>
                  <a:ea typeface="+mj-ea"/>
                  <a:cs typeface="+mj-cs"/>
                </a:rPr>
                <a:t>procesos como el perfeccionamiento y la renovación</a:t>
              </a:r>
              <a:r>
                <a:rPr lang="pl-PL" sz="135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35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Puestos</a:t>
              </a:r>
              <a:r>
                <a:rPr lang="pl-PL" sz="1350" b="1" dirty="0">
                  <a:solidFill>
                    <a:prstClr val="black">
                      <a:lumMod val="65000"/>
                      <a:lumOff val="35000"/>
                    </a:prstClr>
                  </a:solidFill>
                  <a:latin typeface="Century Gothic" panose="020B0502020202020204" pitchFamily="34" charset="0"/>
                  <a:ea typeface="+mj-ea"/>
                  <a:cs typeface="+mj-cs"/>
                </a:rPr>
                <a:t> de </a:t>
              </a:r>
              <a:r>
                <a:rPr lang="pl-PL" sz="1350" b="1" dirty="0" err="1">
                  <a:solidFill>
                    <a:prstClr val="black">
                      <a:lumMod val="65000"/>
                      <a:lumOff val="35000"/>
                    </a:prstClr>
                  </a:solidFill>
                  <a:latin typeface="Century Gothic" panose="020B0502020202020204" pitchFamily="34" charset="0"/>
                  <a:ea typeface="+mj-ea"/>
                  <a:cs typeface="+mj-cs"/>
                </a:rPr>
                <a:t>trabajo</a:t>
              </a:r>
              <a:br>
                <a:rPr lang="pl-PL" sz="1350" b="1" dirty="0">
                  <a:solidFill>
                    <a:prstClr val="black">
                      <a:lumMod val="65000"/>
                      <a:lumOff val="35000"/>
                    </a:prstClr>
                  </a:solidFill>
                  <a:latin typeface="Century Gothic" panose="020B0502020202020204" pitchFamily="34" charset="0"/>
                  <a:ea typeface="+mj-ea"/>
                  <a:cs typeface="+mj-cs"/>
                </a:rPr>
              </a:br>
              <a:r>
                <a:rPr lang="es-ES" sz="1350" dirty="0">
                  <a:solidFill>
                    <a:prstClr val="black">
                      <a:lumMod val="65000"/>
                      <a:lumOff val="35000"/>
                    </a:prstClr>
                  </a:solidFill>
                  <a:latin typeface="Century Gothic" panose="020B0502020202020204" pitchFamily="34" charset="0"/>
                  <a:ea typeface="+mj-ea"/>
                  <a:cs typeface="+mj-cs"/>
                </a:rPr>
                <a:t>A continuación</a:t>
              </a:r>
              <a:r>
                <a:rPr lang="pl-PL" sz="1350" dirty="0">
                  <a:solidFill>
                    <a:prstClr val="black">
                      <a:lumMod val="65000"/>
                      <a:lumOff val="35000"/>
                    </a:prstClr>
                  </a:solidFill>
                  <a:latin typeface="Century Gothic" panose="020B0502020202020204" pitchFamily="34" charset="0"/>
                  <a:ea typeface="+mj-ea"/>
                  <a:cs typeface="+mj-cs"/>
                </a:rPr>
                <a:t>,</a:t>
              </a:r>
              <a:r>
                <a:rPr lang="es-ES" sz="1350" dirty="0">
                  <a:solidFill>
                    <a:prstClr val="black">
                      <a:lumMod val="65000"/>
                      <a:lumOff val="35000"/>
                    </a:prstClr>
                  </a:solidFill>
                  <a:latin typeface="Century Gothic" panose="020B0502020202020204" pitchFamily="34" charset="0"/>
                  <a:ea typeface="+mj-ea"/>
                  <a:cs typeface="+mj-cs"/>
                </a:rPr>
                <a:t> llegan hasta unos puestos de trabajo especializados, perfilados para un subconjunto concreto. Aquí son desmontados en piezas y sometidos a un proceso de regeneración. Los rotores y estátores son barnizados. Estos tratamientos tienen como objetivo evitar una perforación del aislamiento y proteger los elementos de acero de la corrosión</a:t>
              </a:r>
              <a:r>
                <a:rPr lang="pl-PL" sz="135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35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Análisis</a:t>
              </a:r>
              <a:r>
                <a:rPr lang="pl-PL" sz="1350" b="1" dirty="0">
                  <a:solidFill>
                    <a:prstClr val="black">
                      <a:lumMod val="65000"/>
                      <a:lumOff val="35000"/>
                    </a:prstClr>
                  </a:solidFill>
                  <a:latin typeface="Century Gothic" panose="020B0502020202020204" pitchFamily="34" charset="0"/>
                  <a:ea typeface="+mj-ea"/>
                  <a:cs typeface="+mj-cs"/>
                </a:rPr>
                <a:t> </a:t>
              </a:r>
              <a:r>
                <a:rPr lang="pl-PL" sz="1350" b="1" dirty="0" err="1">
                  <a:solidFill>
                    <a:prstClr val="black">
                      <a:lumMod val="65000"/>
                      <a:lumOff val="35000"/>
                    </a:prstClr>
                  </a:solidFill>
                  <a:latin typeface="Century Gothic" panose="020B0502020202020204" pitchFamily="34" charset="0"/>
                  <a:ea typeface="+mj-ea"/>
                  <a:cs typeface="+mj-cs"/>
                </a:rPr>
                <a:t>minucioso</a:t>
              </a:r>
              <a:br>
                <a:rPr lang="pl-PL" sz="1350" b="1" dirty="0">
                  <a:solidFill>
                    <a:prstClr val="black">
                      <a:lumMod val="65000"/>
                      <a:lumOff val="35000"/>
                    </a:prstClr>
                  </a:solidFill>
                  <a:latin typeface="Century Gothic" panose="020B0502020202020204" pitchFamily="34" charset="0"/>
                  <a:ea typeface="+mj-ea"/>
                  <a:cs typeface="+mj-cs"/>
                </a:rPr>
              </a:br>
              <a:r>
                <a:rPr lang="pl-PL" sz="1350" dirty="0" err="1">
                  <a:solidFill>
                    <a:prstClr val="black">
                      <a:lumMod val="65000"/>
                      <a:lumOff val="35000"/>
                    </a:prstClr>
                  </a:solidFill>
                  <a:latin typeface="Century Gothic" panose="020B0502020202020204" pitchFamily="34" charset="0"/>
                  <a:ea typeface="+mj-ea"/>
                  <a:cs typeface="+mj-cs"/>
                </a:rPr>
                <a:t>Más</a:t>
              </a:r>
              <a:r>
                <a:rPr lang="pl-PL"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adelante</a:t>
              </a:r>
              <a:r>
                <a:rPr lang="pl-PL" sz="1350" dirty="0">
                  <a:solidFill>
                    <a:prstClr val="black">
                      <a:lumMod val="65000"/>
                      <a:lumOff val="35000"/>
                    </a:prstClr>
                  </a:solidFill>
                  <a:latin typeface="Century Gothic" panose="020B0502020202020204" pitchFamily="34" charset="0"/>
                  <a:ea typeface="+mj-ea"/>
                  <a:cs typeface="+mj-cs"/>
                </a:rPr>
                <a:t>,</a:t>
              </a:r>
              <a:r>
                <a:rPr lang="es-ES" sz="1350" dirty="0">
                  <a:solidFill>
                    <a:prstClr val="black">
                      <a:lumMod val="65000"/>
                      <a:lumOff val="35000"/>
                    </a:prstClr>
                  </a:solidFill>
                  <a:latin typeface="Century Gothic" panose="020B0502020202020204" pitchFamily="34" charset="0"/>
                  <a:ea typeface="+mj-ea"/>
                  <a:cs typeface="+mj-cs"/>
                </a:rPr>
                <a:t> los elementos son montados y los subconjuntos eléctricos y electrónicos sometidos a</a:t>
              </a:r>
              <a:r>
                <a:rPr lang="pl-PL"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una</a:t>
              </a:r>
              <a:r>
                <a:rPr lang="pl-PL"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análisis</a:t>
              </a:r>
              <a:r>
                <a:rPr lang="pl-PL"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detallada</a:t>
              </a:r>
              <a:r>
                <a:rPr lang="pl-PL" sz="1350" dirty="0">
                  <a:solidFill>
                    <a:prstClr val="black">
                      <a:lumMod val="65000"/>
                      <a:lumOff val="35000"/>
                    </a:prstClr>
                  </a:solidFill>
                  <a:latin typeface="Century Gothic" panose="020B0502020202020204" pitchFamily="34" charset="0"/>
                  <a:ea typeface="+mj-ea"/>
                  <a:cs typeface="+mj-cs"/>
                </a:rPr>
                <a:t> y, s</a:t>
              </a:r>
              <a:r>
                <a:rPr lang="es-ES" sz="1350" dirty="0">
                  <a:solidFill>
                    <a:prstClr val="black">
                      <a:lumMod val="65000"/>
                      <a:lumOff val="35000"/>
                    </a:prstClr>
                  </a:solidFill>
                  <a:latin typeface="Century Gothic" panose="020B0502020202020204" pitchFamily="34" charset="0"/>
                  <a:ea typeface="+mj-ea"/>
                  <a:cs typeface="+mj-cs"/>
                </a:rPr>
                <a:t>i el resultado es positivo</a:t>
              </a:r>
              <a:r>
                <a:rPr lang="pl-PL" sz="1350" dirty="0">
                  <a:solidFill>
                    <a:prstClr val="black">
                      <a:lumMod val="65000"/>
                      <a:lumOff val="35000"/>
                    </a:prstClr>
                  </a:solidFill>
                  <a:latin typeface="Century Gothic" panose="020B0502020202020204" pitchFamily="34" charset="0"/>
                  <a:ea typeface="+mj-ea"/>
                  <a:cs typeface="+mj-cs"/>
                </a:rPr>
                <a:t>,</a:t>
              </a:r>
              <a:r>
                <a:rPr lang="es-ES" sz="1350" dirty="0">
                  <a:solidFill>
                    <a:prstClr val="black">
                      <a:lumMod val="65000"/>
                      <a:lumOff val="35000"/>
                    </a:prstClr>
                  </a:solidFill>
                  <a:latin typeface="Century Gothic" panose="020B0502020202020204" pitchFamily="34" charset="0"/>
                  <a:ea typeface="+mj-ea"/>
                  <a:cs typeface="+mj-cs"/>
                </a:rPr>
                <a:t> son protegidos, </a:t>
              </a:r>
              <a:r>
                <a:rPr lang="pl-PL" sz="1350" dirty="0" err="1">
                  <a:solidFill>
                    <a:prstClr val="black">
                      <a:lumMod val="65000"/>
                      <a:lumOff val="35000"/>
                    </a:prstClr>
                  </a:solidFill>
                  <a:latin typeface="Century Gothic" panose="020B0502020202020204" pitchFamily="34" charset="0"/>
                  <a:ea typeface="+mj-ea"/>
                  <a:cs typeface="+mj-cs"/>
                </a:rPr>
                <a:t>etiquetados</a:t>
              </a:r>
              <a:r>
                <a:rPr lang="es-ES" sz="1350" dirty="0">
                  <a:solidFill>
                    <a:prstClr val="black">
                      <a:lumMod val="65000"/>
                      <a:lumOff val="35000"/>
                    </a:prstClr>
                  </a:solidFill>
                  <a:latin typeface="Century Gothic" panose="020B0502020202020204" pitchFamily="34" charset="0"/>
                  <a:ea typeface="+mj-ea"/>
                  <a:cs typeface="+mj-cs"/>
                </a:rPr>
                <a:t> y almacenados en lugares </a:t>
              </a:r>
              <a:r>
                <a:rPr lang="pl-PL" sz="1350" dirty="0" err="1">
                  <a:solidFill>
                    <a:prstClr val="black">
                      <a:lumMod val="65000"/>
                      <a:lumOff val="35000"/>
                    </a:prstClr>
                  </a:solidFill>
                  <a:latin typeface="Century Gothic" panose="020B0502020202020204" pitchFamily="34" charset="0"/>
                  <a:ea typeface="+mj-ea"/>
                  <a:cs typeface="+mj-cs"/>
                </a:rPr>
                <a:t>apropiados</a:t>
              </a:r>
              <a:r>
                <a:rPr lang="es-ES" sz="1350" dirty="0">
                  <a:solidFill>
                    <a:prstClr val="black">
                      <a:lumMod val="65000"/>
                      <a:lumOff val="35000"/>
                    </a:prstClr>
                  </a:solidFill>
                  <a:latin typeface="Century Gothic" panose="020B0502020202020204" pitchFamily="34" charset="0"/>
                  <a:ea typeface="+mj-ea"/>
                  <a:cs typeface="+mj-cs"/>
                </a:rPr>
                <a:t>, para </a:t>
              </a:r>
              <a:r>
                <a:rPr lang="pl-PL" sz="1350" dirty="0" err="1">
                  <a:solidFill>
                    <a:prstClr val="black">
                      <a:lumMod val="65000"/>
                      <a:lumOff val="35000"/>
                    </a:prstClr>
                  </a:solidFill>
                  <a:latin typeface="Century Gothic" panose="020B0502020202020204" pitchFamily="34" charset="0"/>
                  <a:ea typeface="+mj-ea"/>
                  <a:cs typeface="+mj-cs"/>
                </a:rPr>
                <a:t>su</a:t>
              </a:r>
              <a:r>
                <a:rPr lang="pl-PL" sz="1350" dirty="0">
                  <a:solidFill>
                    <a:prstClr val="black">
                      <a:lumMod val="65000"/>
                      <a:lumOff val="35000"/>
                    </a:prstClr>
                  </a:solidFill>
                  <a:latin typeface="Century Gothic" panose="020B0502020202020204" pitchFamily="34" charset="0"/>
                  <a:ea typeface="+mj-ea"/>
                  <a:cs typeface="+mj-cs"/>
                </a:rPr>
                <a:t> </a:t>
              </a:r>
              <a:r>
                <a:rPr lang="pl-PL" sz="1350" dirty="0" err="1">
                  <a:solidFill>
                    <a:prstClr val="black">
                      <a:lumMod val="65000"/>
                      <a:lumOff val="35000"/>
                    </a:prstClr>
                  </a:solidFill>
                  <a:latin typeface="Century Gothic" panose="020B0502020202020204" pitchFamily="34" charset="0"/>
                  <a:ea typeface="+mj-ea"/>
                  <a:cs typeface="+mj-cs"/>
                </a:rPr>
                <a:t>ensamblaje</a:t>
              </a:r>
              <a:r>
                <a:rPr lang="pl-PL" sz="1350" dirty="0">
                  <a:solidFill>
                    <a:prstClr val="black">
                      <a:lumMod val="65000"/>
                      <a:lumOff val="35000"/>
                    </a:prstClr>
                  </a:solidFill>
                  <a:latin typeface="Century Gothic" panose="020B0502020202020204" pitchFamily="34" charset="0"/>
                  <a:ea typeface="+mj-ea"/>
                  <a:cs typeface="+mj-cs"/>
                </a:rPr>
                <a:t>.</a:t>
              </a:r>
            </a:p>
          </p:txBody>
        </p:sp>
        <p:sp>
          <p:nvSpPr>
            <p:cNvPr id="45" name="pole tekstowe 44">
              <a:extLst>
                <a:ext uri="{FF2B5EF4-FFF2-40B4-BE49-F238E27FC236}">
                  <a16:creationId xmlns:a16="http://schemas.microsoft.com/office/drawing/2014/main" id="{D5006202-83D2-48ED-819B-0863D263B2EF}"/>
                </a:ext>
              </a:extLst>
            </p:cNvPr>
            <p:cNvSpPr txBox="1"/>
            <p:nvPr/>
          </p:nvSpPr>
          <p:spPr>
            <a:xfrm>
              <a:off x="975366" y="1041450"/>
              <a:ext cx="4355354"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PERFECCIONAMIENTO</a:t>
              </a:r>
            </a:p>
          </p:txBody>
        </p:sp>
      </p:grpSp>
      <p:grpSp>
        <p:nvGrpSpPr>
          <p:cNvPr id="63" name="Grupa 62">
            <a:extLst>
              <a:ext uri="{FF2B5EF4-FFF2-40B4-BE49-F238E27FC236}">
                <a16:creationId xmlns:a16="http://schemas.microsoft.com/office/drawing/2014/main" id="{B071583F-D663-48DA-87E0-F84C608654E0}"/>
              </a:ext>
            </a:extLst>
          </p:cNvPr>
          <p:cNvGrpSpPr/>
          <p:nvPr/>
        </p:nvGrpSpPr>
        <p:grpSpPr>
          <a:xfrm>
            <a:off x="-985958" y="5422790"/>
            <a:ext cx="850789" cy="850789"/>
            <a:chOff x="-985958" y="5422790"/>
            <a:chExt cx="850789" cy="850789"/>
          </a:xfrm>
        </p:grpSpPr>
        <p:sp>
          <p:nvSpPr>
            <p:cNvPr id="64" name="Owal 63">
              <a:extLst>
                <a:ext uri="{FF2B5EF4-FFF2-40B4-BE49-F238E27FC236}">
                  <a16:creationId xmlns:a16="http://schemas.microsoft.com/office/drawing/2014/main" id="{7610BF09-3CEF-416D-9954-BC99938F6615}"/>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5F73E770-C6D3-4822-8F6B-E8ED11CAFAC5}"/>
                </a:ext>
              </a:extLst>
            </p:cNvPr>
            <p:cNvSpPr txBox="1"/>
            <p:nvPr/>
          </p:nvSpPr>
          <p:spPr>
            <a:xfrm>
              <a:off x="-900244" y="5953542"/>
              <a:ext cx="684804" cy="261610"/>
            </a:xfrm>
            <a:prstGeom prst="rect">
              <a:avLst/>
            </a:prstGeom>
            <a:noFill/>
          </p:spPr>
          <p:txBody>
            <a:bodyPr wrap="none" rtlCol="0">
              <a:spAutoFit/>
            </a:bodyPr>
            <a:lstStyle/>
            <a:p>
              <a:pPr algn="ctr"/>
              <a:r>
                <a:rPr lang="pl-PL" sz="1100" b="1" dirty="0">
                  <a:solidFill>
                    <a:schemeClr val="bg1"/>
                  </a:solidFill>
                </a:rPr>
                <a:t>ETAPA V</a:t>
              </a:r>
            </a:p>
          </p:txBody>
        </p:sp>
        <p:pic>
          <p:nvPicPr>
            <p:cNvPr id="66" name="Grafika 65" descr="Lista kontrolna">
              <a:extLst>
                <a:ext uri="{FF2B5EF4-FFF2-40B4-BE49-F238E27FC236}">
                  <a16:creationId xmlns:a16="http://schemas.microsoft.com/office/drawing/2014/main" id="{C3D7A9FB-2BB3-4A69-B8BE-5C7730103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67" name="Grupa 66">
            <a:extLst>
              <a:ext uri="{FF2B5EF4-FFF2-40B4-BE49-F238E27FC236}">
                <a16:creationId xmlns:a16="http://schemas.microsoft.com/office/drawing/2014/main" id="{6348D3E3-BEFC-42BC-B482-9B20B150FE30}"/>
              </a:ext>
            </a:extLst>
          </p:cNvPr>
          <p:cNvGrpSpPr/>
          <p:nvPr/>
        </p:nvGrpSpPr>
        <p:grpSpPr>
          <a:xfrm>
            <a:off x="814267" y="3003605"/>
            <a:ext cx="850789" cy="850789"/>
            <a:chOff x="-985958" y="3003605"/>
            <a:chExt cx="850789" cy="850789"/>
          </a:xfrm>
        </p:grpSpPr>
        <p:sp>
          <p:nvSpPr>
            <p:cNvPr id="68" name="Owal 67">
              <a:extLst>
                <a:ext uri="{FF2B5EF4-FFF2-40B4-BE49-F238E27FC236}">
                  <a16:creationId xmlns:a16="http://schemas.microsoft.com/office/drawing/2014/main" id="{E42C12C6-B8D6-4493-8224-5C8A88582D6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ole tekstowe 68">
              <a:extLst>
                <a:ext uri="{FF2B5EF4-FFF2-40B4-BE49-F238E27FC236}">
                  <a16:creationId xmlns:a16="http://schemas.microsoft.com/office/drawing/2014/main" id="{A1BEB99B-3884-473D-8B4D-D7E71DF6B8FD}"/>
                </a:ext>
              </a:extLst>
            </p:cNvPr>
            <p:cNvSpPr txBox="1"/>
            <p:nvPr/>
          </p:nvSpPr>
          <p:spPr>
            <a:xfrm>
              <a:off x="-913869" y="3539672"/>
              <a:ext cx="712054" cy="261610"/>
            </a:xfrm>
            <a:prstGeom prst="rect">
              <a:avLst/>
            </a:prstGeom>
            <a:noFill/>
          </p:spPr>
          <p:txBody>
            <a:bodyPr wrap="none" rtlCol="0">
              <a:spAutoFit/>
            </a:bodyPr>
            <a:lstStyle/>
            <a:p>
              <a:pPr algn="ctr"/>
              <a:r>
                <a:rPr lang="pl-PL" sz="1100" b="1" dirty="0">
                  <a:solidFill>
                    <a:schemeClr val="bg1"/>
                  </a:solidFill>
                </a:rPr>
                <a:t>ETAPA III</a:t>
              </a:r>
            </a:p>
          </p:txBody>
        </p:sp>
        <p:pic>
          <p:nvPicPr>
            <p:cNvPr id="70" name="Grafika 69" descr="Diament">
              <a:extLst>
                <a:ext uri="{FF2B5EF4-FFF2-40B4-BE49-F238E27FC236}">
                  <a16:creationId xmlns:a16="http://schemas.microsoft.com/office/drawing/2014/main" id="{E0D7A22D-4FF7-48C2-B41D-BFB7C71BE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8B9D1F1-14AB-4BD6-9297-C1714B474885}"/>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125792F3-1CC8-44B4-A107-1B9FED9D65B9}"/>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3956EBF9-3055-4138-B8D8-FCD69290D155}"/>
                </a:ext>
              </a:extLst>
            </p:cNvPr>
            <p:cNvSpPr txBox="1"/>
            <p:nvPr/>
          </p:nvSpPr>
          <p:spPr>
            <a:xfrm>
              <a:off x="-895436" y="2272419"/>
              <a:ext cx="675186" cy="261610"/>
            </a:xfrm>
            <a:prstGeom prst="rect">
              <a:avLst/>
            </a:prstGeom>
            <a:noFill/>
          </p:spPr>
          <p:txBody>
            <a:bodyPr wrap="none" rtlCol="0">
              <a:spAutoFit/>
            </a:bodyPr>
            <a:lstStyle/>
            <a:p>
              <a:pPr algn="ctr"/>
              <a:r>
                <a:rPr lang="pl-PL" sz="1100" b="1" dirty="0">
                  <a:solidFill>
                    <a:schemeClr val="bg1"/>
                  </a:solidFill>
                </a:rPr>
                <a:t>ETAPA II</a:t>
              </a:r>
            </a:p>
          </p:txBody>
        </p:sp>
        <p:pic>
          <p:nvPicPr>
            <p:cNvPr id="74" name="Grafika 73" descr="Szkło powiększające">
              <a:extLst>
                <a:ext uri="{FF2B5EF4-FFF2-40B4-BE49-F238E27FC236}">
                  <a16:creationId xmlns:a16="http://schemas.microsoft.com/office/drawing/2014/main" id="{668A5905-E5DB-4E03-9632-2F0728B5D6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9A447111-FD3B-4E10-ABB4-6B1EF121238F}"/>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D214EFB3-4F1D-4CBC-A77B-AE532852B3AB}"/>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F3984C0E-B2F5-477D-B28F-4F0F4E6BDD03}"/>
                </a:ext>
              </a:extLst>
            </p:cNvPr>
            <p:cNvSpPr txBox="1"/>
            <p:nvPr/>
          </p:nvSpPr>
          <p:spPr>
            <a:xfrm>
              <a:off x="-918678" y="4748893"/>
              <a:ext cx="721672" cy="261610"/>
            </a:xfrm>
            <a:prstGeom prst="rect">
              <a:avLst/>
            </a:prstGeom>
            <a:noFill/>
          </p:spPr>
          <p:txBody>
            <a:bodyPr wrap="none" rtlCol="0">
              <a:spAutoFit/>
            </a:bodyPr>
            <a:lstStyle/>
            <a:p>
              <a:pPr algn="ctr"/>
              <a:r>
                <a:rPr lang="pl-PL" sz="1100" b="1" dirty="0">
                  <a:solidFill>
                    <a:schemeClr val="bg1"/>
                  </a:solidFill>
                </a:rPr>
                <a:t>ETAPA IV</a:t>
              </a:r>
            </a:p>
          </p:txBody>
        </p:sp>
        <p:pic>
          <p:nvPicPr>
            <p:cNvPr id="78" name="Grafika 77" descr="Narzędzia">
              <a:extLst>
                <a:ext uri="{FF2B5EF4-FFF2-40B4-BE49-F238E27FC236}">
                  <a16:creationId xmlns:a16="http://schemas.microsoft.com/office/drawing/2014/main" id="{9F8EFB85-4C30-49A4-B674-FD3E9F68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67E93A31-D763-403A-8CCB-596CDE1522C3}"/>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4C469876-DDDC-44DC-9E1F-5D34479A3E17}"/>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EF5315C9-B465-4198-A975-A6688C04F418}"/>
                </a:ext>
              </a:extLst>
            </p:cNvPr>
            <p:cNvSpPr txBox="1"/>
            <p:nvPr/>
          </p:nvSpPr>
          <p:spPr>
            <a:xfrm>
              <a:off x="-877001" y="1021928"/>
              <a:ext cx="638316" cy="261610"/>
            </a:xfrm>
            <a:prstGeom prst="rect">
              <a:avLst/>
            </a:prstGeom>
            <a:noFill/>
          </p:spPr>
          <p:txBody>
            <a:bodyPr wrap="none" rtlCol="0">
              <a:spAutoFit/>
            </a:bodyPr>
            <a:lstStyle/>
            <a:p>
              <a:pPr algn="ctr"/>
              <a:r>
                <a:rPr lang="pl-PL" sz="1100" b="1" dirty="0">
                  <a:solidFill>
                    <a:schemeClr val="bg1"/>
                  </a:solidFill>
                </a:rPr>
                <a:t>ETAPA I</a:t>
              </a:r>
            </a:p>
          </p:txBody>
        </p:sp>
        <p:pic>
          <p:nvPicPr>
            <p:cNvPr id="82" name="Grafika 81" descr="Zrównoważony rozwój">
              <a:extLst>
                <a:ext uri="{FF2B5EF4-FFF2-40B4-BE49-F238E27FC236}">
                  <a16:creationId xmlns:a16="http://schemas.microsoft.com/office/drawing/2014/main" id="{C87B85DD-A803-457E-B9E7-A16FFC296D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3587666"/>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1" name="Strzałka: pięciokąt 7">
            <a:extLst>
              <a:ext uri="{FF2B5EF4-FFF2-40B4-BE49-F238E27FC236}">
                <a16:creationId xmlns:a16="http://schemas.microsoft.com/office/drawing/2014/main" id="{D664BF05-4461-4282-B3DF-7764855CBA57}"/>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B9778CD6-7ECA-4519-A97B-2A9DF367D4F5}"/>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C5543798-8F93-4E7F-A124-BEA129B8674C}"/>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416BD3A7-04F6-4335-9999-588C529DF297}"/>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ETAPA III</a:t>
            </a:r>
          </a:p>
        </p:txBody>
      </p:sp>
      <p:grpSp>
        <p:nvGrpSpPr>
          <p:cNvPr id="29" name="Grupa 28">
            <a:extLst>
              <a:ext uri="{FF2B5EF4-FFF2-40B4-BE49-F238E27FC236}">
                <a16:creationId xmlns:a16="http://schemas.microsoft.com/office/drawing/2014/main" id="{09F966F3-345D-44C0-8673-3D1571F2707B}"/>
              </a:ext>
            </a:extLst>
          </p:cNvPr>
          <p:cNvGrpSpPr/>
          <p:nvPr/>
        </p:nvGrpSpPr>
        <p:grpSpPr>
          <a:xfrm>
            <a:off x="277580" y="5552884"/>
            <a:ext cx="684804" cy="662268"/>
            <a:chOff x="287105" y="5552884"/>
            <a:chExt cx="684804" cy="662268"/>
          </a:xfrm>
        </p:grpSpPr>
        <p:sp>
          <p:nvSpPr>
            <p:cNvPr id="30" name="pole tekstowe 29">
              <a:hlinkClick r:id="rId13" action="ppaction://hlinksldjump"/>
              <a:extLst>
                <a:ext uri="{FF2B5EF4-FFF2-40B4-BE49-F238E27FC236}">
                  <a16:creationId xmlns:a16="http://schemas.microsoft.com/office/drawing/2014/main" id="{5BF94D82-AD09-47B3-B695-168C4556B66D}"/>
                </a:ext>
              </a:extLst>
            </p:cNvPr>
            <p:cNvSpPr txBox="1"/>
            <p:nvPr/>
          </p:nvSpPr>
          <p:spPr>
            <a:xfrm>
              <a:off x="287105" y="5953542"/>
              <a:ext cx="684804" cy="261610"/>
            </a:xfrm>
            <a:prstGeom prst="rect">
              <a:avLst/>
            </a:prstGeom>
            <a:noFill/>
          </p:spPr>
          <p:txBody>
            <a:bodyPr wrap="none" rtlCol="0">
              <a:spAutoFit/>
            </a:bodyPr>
            <a:lstStyle/>
            <a:p>
              <a:pPr algn="ctr"/>
              <a:r>
                <a:rPr lang="pl-PL" sz="1100" b="1" dirty="0">
                  <a:solidFill>
                    <a:schemeClr val="bg1">
                      <a:lumMod val="50000"/>
                    </a:schemeClr>
                  </a:solidFill>
                </a:rPr>
                <a:t>ETAPA V</a:t>
              </a:r>
            </a:p>
          </p:txBody>
        </p:sp>
        <p:pic>
          <p:nvPicPr>
            <p:cNvPr id="31" name="Grafika 30" descr="Lista kontrolna">
              <a:hlinkClick r:id="rId13" action="ppaction://hlinksldjump"/>
              <a:extLst>
                <a:ext uri="{FF2B5EF4-FFF2-40B4-BE49-F238E27FC236}">
                  <a16:creationId xmlns:a16="http://schemas.microsoft.com/office/drawing/2014/main" id="{252DCF57-E260-49D2-A951-2844D0833C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2" name="Grupa 31">
            <a:extLst>
              <a:ext uri="{FF2B5EF4-FFF2-40B4-BE49-F238E27FC236}">
                <a16:creationId xmlns:a16="http://schemas.microsoft.com/office/drawing/2014/main" id="{BD287954-0511-46A8-806D-EA8A2994BEF6}"/>
              </a:ext>
            </a:extLst>
          </p:cNvPr>
          <p:cNvGrpSpPr/>
          <p:nvPr/>
        </p:nvGrpSpPr>
        <p:grpSpPr>
          <a:xfrm>
            <a:off x="306434" y="3127993"/>
            <a:ext cx="627095" cy="673289"/>
            <a:chOff x="315959" y="3127993"/>
            <a:chExt cx="627095" cy="673289"/>
          </a:xfrm>
        </p:grpSpPr>
        <p:sp>
          <p:nvSpPr>
            <p:cNvPr id="34" name="pole tekstowe 33">
              <a:hlinkClick r:id="rId16" action="ppaction://hlinksldjump"/>
              <a:extLst>
                <a:ext uri="{FF2B5EF4-FFF2-40B4-BE49-F238E27FC236}">
                  <a16:creationId xmlns:a16="http://schemas.microsoft.com/office/drawing/2014/main" id="{0278AD7A-2F97-4857-B232-12D580DDFFEE}"/>
                </a:ext>
              </a:extLst>
            </p:cNvPr>
            <p:cNvSpPr txBox="1"/>
            <p:nvPr/>
          </p:nvSpPr>
          <p:spPr>
            <a:xfrm>
              <a:off x="315959" y="3539672"/>
              <a:ext cx="627095" cy="261610"/>
            </a:xfrm>
            <a:prstGeom prst="rect">
              <a:avLst/>
            </a:prstGeom>
            <a:noFill/>
          </p:spPr>
          <p:txBody>
            <a:bodyPr wrap="none" rtlCol="0">
              <a:spAutoFit/>
            </a:bodyPr>
            <a:lstStyle/>
            <a:p>
              <a:pPr algn="ctr"/>
              <a:r>
                <a:rPr lang="pl-PL" sz="1100" b="1" dirty="0">
                  <a:noFill/>
                </a:rPr>
                <a:t>ETAP III</a:t>
              </a:r>
            </a:p>
          </p:txBody>
        </p:sp>
        <p:pic>
          <p:nvPicPr>
            <p:cNvPr id="35" name="Grafika 34" descr="Diament">
              <a:hlinkClick r:id="rId16" action="ppaction://hlinksldjump"/>
              <a:extLst>
                <a:ext uri="{FF2B5EF4-FFF2-40B4-BE49-F238E27FC236}">
                  <a16:creationId xmlns:a16="http://schemas.microsoft.com/office/drawing/2014/main" id="{9732C78A-6B76-40BC-995D-5F458AEC1B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6" name="Grupa 35">
            <a:extLst>
              <a:ext uri="{FF2B5EF4-FFF2-40B4-BE49-F238E27FC236}">
                <a16:creationId xmlns:a16="http://schemas.microsoft.com/office/drawing/2014/main" id="{6171F0A4-9FC9-4D01-B935-99858C132C8E}"/>
              </a:ext>
            </a:extLst>
          </p:cNvPr>
          <p:cNvGrpSpPr/>
          <p:nvPr/>
        </p:nvGrpSpPr>
        <p:grpSpPr>
          <a:xfrm>
            <a:off x="282388" y="1873931"/>
            <a:ext cx="675186" cy="660098"/>
            <a:chOff x="291913" y="1873931"/>
            <a:chExt cx="675186" cy="660098"/>
          </a:xfrm>
        </p:grpSpPr>
        <p:sp>
          <p:nvSpPr>
            <p:cNvPr id="37" name="pole tekstowe 36">
              <a:hlinkClick r:id="rId19" action="ppaction://hlinksldjump"/>
              <a:extLst>
                <a:ext uri="{FF2B5EF4-FFF2-40B4-BE49-F238E27FC236}">
                  <a16:creationId xmlns:a16="http://schemas.microsoft.com/office/drawing/2014/main" id="{3A5E81BC-AB0A-4E84-A21E-63D2F5959E02}"/>
                </a:ext>
              </a:extLst>
            </p:cNvPr>
            <p:cNvSpPr txBox="1"/>
            <p:nvPr/>
          </p:nvSpPr>
          <p:spPr>
            <a:xfrm>
              <a:off x="291913" y="2272419"/>
              <a:ext cx="675186" cy="261610"/>
            </a:xfrm>
            <a:prstGeom prst="rect">
              <a:avLst/>
            </a:prstGeom>
            <a:noFill/>
          </p:spPr>
          <p:txBody>
            <a:bodyPr wrap="none" rtlCol="0">
              <a:spAutoFit/>
            </a:bodyPr>
            <a:lstStyle/>
            <a:p>
              <a:pPr algn="ctr"/>
              <a:r>
                <a:rPr lang="pl-PL" sz="1100" b="1" i="1" dirty="0">
                  <a:solidFill>
                    <a:schemeClr val="bg1">
                      <a:lumMod val="50000"/>
                    </a:schemeClr>
                  </a:solidFill>
                </a:rPr>
                <a:t>ETAPA II</a:t>
              </a:r>
            </a:p>
          </p:txBody>
        </p:sp>
        <p:pic>
          <p:nvPicPr>
            <p:cNvPr id="38" name="Grafika 37" descr="Szkło powiększające">
              <a:hlinkClick r:id="rId19" action="ppaction://hlinksldjump"/>
              <a:extLst>
                <a:ext uri="{FF2B5EF4-FFF2-40B4-BE49-F238E27FC236}">
                  <a16:creationId xmlns:a16="http://schemas.microsoft.com/office/drawing/2014/main" id="{FD7FE533-A648-4AB0-B595-38F5B080F0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39" name="Grupa 38">
            <a:extLst>
              <a:ext uri="{FF2B5EF4-FFF2-40B4-BE49-F238E27FC236}">
                <a16:creationId xmlns:a16="http://schemas.microsoft.com/office/drawing/2014/main" id="{CC906C48-1D27-4E4D-8FD3-B35CA8FB735F}"/>
              </a:ext>
            </a:extLst>
          </p:cNvPr>
          <p:cNvGrpSpPr/>
          <p:nvPr/>
        </p:nvGrpSpPr>
        <p:grpSpPr>
          <a:xfrm>
            <a:off x="259146" y="4365184"/>
            <a:ext cx="721672" cy="645319"/>
            <a:chOff x="268671" y="4365184"/>
            <a:chExt cx="721672" cy="645319"/>
          </a:xfrm>
        </p:grpSpPr>
        <p:sp>
          <p:nvSpPr>
            <p:cNvPr id="40" name="pole tekstowe 39">
              <a:hlinkClick r:id="rId22" action="ppaction://hlinksldjump"/>
              <a:extLst>
                <a:ext uri="{FF2B5EF4-FFF2-40B4-BE49-F238E27FC236}">
                  <a16:creationId xmlns:a16="http://schemas.microsoft.com/office/drawing/2014/main" id="{DFF07936-3F44-4BC0-87C8-642F77BE12DC}"/>
                </a:ext>
              </a:extLst>
            </p:cNvPr>
            <p:cNvSpPr txBox="1"/>
            <p:nvPr/>
          </p:nvSpPr>
          <p:spPr>
            <a:xfrm>
              <a:off x="268671" y="4748893"/>
              <a:ext cx="721672" cy="261610"/>
            </a:xfrm>
            <a:prstGeom prst="rect">
              <a:avLst/>
            </a:prstGeom>
            <a:noFill/>
          </p:spPr>
          <p:txBody>
            <a:bodyPr wrap="none" rtlCol="0">
              <a:spAutoFit/>
            </a:bodyPr>
            <a:lstStyle/>
            <a:p>
              <a:pPr algn="ctr"/>
              <a:r>
                <a:rPr lang="pl-PL" sz="1100" b="1" dirty="0">
                  <a:solidFill>
                    <a:schemeClr val="bg1">
                      <a:lumMod val="50000"/>
                    </a:schemeClr>
                  </a:solidFill>
                </a:rPr>
                <a:t>ETAPA IV</a:t>
              </a:r>
            </a:p>
          </p:txBody>
        </p:sp>
        <p:pic>
          <p:nvPicPr>
            <p:cNvPr id="41" name="Grafika 40" descr="Narzędzia">
              <a:hlinkClick r:id="rId22" action="ppaction://hlinksldjump"/>
              <a:extLst>
                <a:ext uri="{FF2B5EF4-FFF2-40B4-BE49-F238E27FC236}">
                  <a16:creationId xmlns:a16="http://schemas.microsoft.com/office/drawing/2014/main" id="{D806A704-4815-42C9-8006-EAAB7E2B3CF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2" name="Grupa 41">
            <a:extLst>
              <a:ext uri="{FF2B5EF4-FFF2-40B4-BE49-F238E27FC236}">
                <a16:creationId xmlns:a16="http://schemas.microsoft.com/office/drawing/2014/main" id="{872AA743-FCA7-401B-A033-D2D73FE86F6D}"/>
              </a:ext>
            </a:extLst>
          </p:cNvPr>
          <p:cNvGrpSpPr/>
          <p:nvPr/>
        </p:nvGrpSpPr>
        <p:grpSpPr>
          <a:xfrm>
            <a:off x="300823" y="597763"/>
            <a:ext cx="638316" cy="685775"/>
            <a:chOff x="310348" y="597763"/>
            <a:chExt cx="638316" cy="685775"/>
          </a:xfrm>
        </p:grpSpPr>
        <p:sp>
          <p:nvSpPr>
            <p:cNvPr id="43" name="pole tekstowe 42">
              <a:hlinkClick r:id="rId25" action="ppaction://hlinksldjump"/>
              <a:extLst>
                <a:ext uri="{FF2B5EF4-FFF2-40B4-BE49-F238E27FC236}">
                  <a16:creationId xmlns:a16="http://schemas.microsoft.com/office/drawing/2014/main" id="{1449AEF2-0B28-4AEF-B57B-0D027B4C3B1A}"/>
                </a:ext>
              </a:extLst>
            </p:cNvPr>
            <p:cNvSpPr txBox="1"/>
            <p:nvPr/>
          </p:nvSpPr>
          <p:spPr>
            <a:xfrm>
              <a:off x="310348" y="1021928"/>
              <a:ext cx="638316" cy="261610"/>
            </a:xfrm>
            <a:prstGeom prst="rect">
              <a:avLst/>
            </a:prstGeom>
            <a:noFill/>
          </p:spPr>
          <p:txBody>
            <a:bodyPr wrap="none" rtlCol="0">
              <a:spAutoFit/>
            </a:bodyPr>
            <a:lstStyle/>
            <a:p>
              <a:pPr algn="ctr"/>
              <a:r>
                <a:rPr lang="pl-PL" sz="1100" b="1" dirty="0">
                  <a:solidFill>
                    <a:schemeClr val="bg1">
                      <a:lumMod val="50000"/>
                    </a:schemeClr>
                  </a:solidFill>
                </a:rPr>
                <a:t>ETAPA I</a:t>
              </a:r>
            </a:p>
          </p:txBody>
        </p:sp>
        <p:pic>
          <p:nvPicPr>
            <p:cNvPr id="62" name="Grafika 61" descr="Zrównoważony rozwój">
              <a:hlinkClick r:id="rId25" action="ppaction://hlinksldjump"/>
              <a:extLst>
                <a:ext uri="{FF2B5EF4-FFF2-40B4-BE49-F238E27FC236}">
                  <a16:creationId xmlns:a16="http://schemas.microsoft.com/office/drawing/2014/main" id="{E40E1854-2DD2-4D53-8948-C85FDC81157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4214499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784088F0-A451-4722-9AEE-3B5957424714}"/>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C2C17A9-2E5C-4A7D-A46C-E85806062A52}"/>
              </a:ext>
            </a:extLst>
          </p:cNvPr>
          <p:cNvGrpSpPr/>
          <p:nvPr/>
        </p:nvGrpSpPr>
        <p:grpSpPr>
          <a:xfrm>
            <a:off x="2056373" y="171450"/>
            <a:ext cx="3960090" cy="6488029"/>
            <a:chOff x="941667" y="1041450"/>
            <a:chExt cx="4352218" cy="5416392"/>
          </a:xfrm>
        </p:grpSpPr>
        <p:sp>
          <p:nvSpPr>
            <p:cNvPr id="32" name="pole tekstowe 31">
              <a:extLst>
                <a:ext uri="{FF2B5EF4-FFF2-40B4-BE49-F238E27FC236}">
                  <a16:creationId xmlns:a16="http://schemas.microsoft.com/office/drawing/2014/main" id="{15260174-ECE9-4B6C-B90F-8362CFF37263}"/>
                </a:ext>
              </a:extLst>
            </p:cNvPr>
            <p:cNvSpPr txBox="1"/>
            <p:nvPr/>
          </p:nvSpPr>
          <p:spPr>
            <a:xfrm>
              <a:off x="941667" y="1704440"/>
              <a:ext cx="4352218" cy="4753402"/>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Montaje</a:t>
              </a:r>
              <a:r>
                <a:rPr lang="pl-PL" sz="1400" b="1" dirty="0">
                  <a:solidFill>
                    <a:prstClr val="black">
                      <a:lumMod val="65000"/>
                      <a:lumOff val="35000"/>
                    </a:prstClr>
                  </a:solidFill>
                  <a:latin typeface="Century Gothic" panose="020B0502020202020204" pitchFamily="34" charset="0"/>
                  <a:ea typeface="+mj-ea"/>
                  <a:cs typeface="+mj-cs"/>
                </a:rPr>
                <a:t> de </a:t>
              </a:r>
              <a:r>
                <a:rPr lang="pl-PL" sz="1400" b="1" dirty="0" err="1">
                  <a:solidFill>
                    <a:prstClr val="black">
                      <a:lumMod val="65000"/>
                      <a:lumOff val="35000"/>
                    </a:prstClr>
                  </a:solidFill>
                  <a:latin typeface="Century Gothic" panose="020B0502020202020204" pitchFamily="34" charset="0"/>
                  <a:ea typeface="+mj-ea"/>
                  <a:cs typeface="+mj-cs"/>
                </a:rPr>
                <a:t>conjunto</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Los elementos que han </a:t>
              </a:r>
              <a:r>
                <a:rPr lang="pl-PL" sz="1400" dirty="0" err="1">
                  <a:solidFill>
                    <a:prstClr val="black">
                      <a:lumMod val="65000"/>
                      <a:lumOff val="35000"/>
                    </a:prstClr>
                  </a:solidFill>
                  <a:latin typeface="Century Gothic" panose="020B0502020202020204" pitchFamily="34" charset="0"/>
                  <a:ea typeface="+mj-ea"/>
                  <a:cs typeface="+mj-cs"/>
                </a:rPr>
                <a:t>pasado</a:t>
              </a:r>
              <a:r>
                <a:rPr lang="es-ES" sz="1400" dirty="0">
                  <a:solidFill>
                    <a:prstClr val="black">
                      <a:lumMod val="65000"/>
                      <a:lumOff val="35000"/>
                    </a:prstClr>
                  </a:solidFill>
                  <a:latin typeface="Century Gothic" panose="020B0502020202020204" pitchFamily="34" charset="0"/>
                  <a:ea typeface="+mj-ea"/>
                  <a:cs typeface="+mj-cs"/>
                </a:rPr>
                <a:t> positivamente el proceso de regeneración son montados en un conjunto. En puestos independientes se realizan por orden las correspondientes </a:t>
              </a:r>
              <a:r>
                <a:rPr lang="pl-PL" sz="1400" dirty="0" err="1">
                  <a:solidFill>
                    <a:prstClr val="black">
                      <a:lumMod val="65000"/>
                      <a:lumOff val="35000"/>
                    </a:prstClr>
                  </a:solidFill>
                  <a:latin typeface="Century Gothic" panose="020B0502020202020204" pitchFamily="34" charset="0"/>
                  <a:ea typeface="+mj-ea"/>
                  <a:cs typeface="+mj-cs"/>
                </a:rPr>
                <a:t>operaciones</a:t>
              </a:r>
              <a:r>
                <a:rPr lang="es-ES" sz="1400" dirty="0">
                  <a:solidFill>
                    <a:prstClr val="black">
                      <a:lumMod val="65000"/>
                      <a:lumOff val="35000"/>
                    </a:prstClr>
                  </a:solidFill>
                  <a:latin typeface="Century Gothic" panose="020B0502020202020204" pitchFamily="34" charset="0"/>
                  <a:ea typeface="+mj-ea"/>
                  <a:cs typeface="+mj-cs"/>
                </a:rPr>
                <a:t>, </a:t>
              </a:r>
              <a:r>
                <a:rPr lang="pl-PL" sz="1400" dirty="0" err="1">
                  <a:solidFill>
                    <a:prstClr val="black">
                      <a:lumMod val="65000"/>
                      <a:lumOff val="35000"/>
                    </a:prstClr>
                  </a:solidFill>
                  <a:latin typeface="Century Gothic" panose="020B0502020202020204" pitchFamily="34" charset="0"/>
                  <a:ea typeface="+mj-ea"/>
                  <a:cs typeface="+mj-cs"/>
                </a:rPr>
                <a:t>terminadas</a:t>
              </a:r>
              <a:r>
                <a:rPr lang="es-ES" sz="1400" dirty="0">
                  <a:solidFill>
                    <a:prstClr val="black">
                      <a:lumMod val="65000"/>
                      <a:lumOff val="35000"/>
                    </a:prstClr>
                  </a:solidFill>
                  <a:latin typeface="Century Gothic" panose="020B0502020202020204" pitchFamily="34" charset="0"/>
                  <a:ea typeface="+mj-ea"/>
                  <a:cs typeface="+mj-cs"/>
                </a:rPr>
                <a:t> por el montaje del conjunto</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Prueba</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preliminar</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A continuación</a:t>
              </a:r>
              <a:r>
                <a:rPr lang="pl-PL" sz="1400" dirty="0">
                  <a:solidFill>
                    <a:prstClr val="black">
                      <a:lumMod val="65000"/>
                      <a:lumOff val="35000"/>
                    </a:prstClr>
                  </a:solidFill>
                  <a:latin typeface="Century Gothic" panose="020B0502020202020204" pitchFamily="34" charset="0"/>
                  <a:ea typeface="+mj-ea"/>
                  <a:cs typeface="+mj-cs"/>
                </a:rPr>
                <a:t>,</a:t>
              </a:r>
              <a:r>
                <a:rPr lang="es-ES" sz="1400" dirty="0">
                  <a:solidFill>
                    <a:prstClr val="black">
                      <a:lumMod val="65000"/>
                      <a:lumOff val="35000"/>
                    </a:prstClr>
                  </a:solidFill>
                  <a:latin typeface="Century Gothic" panose="020B0502020202020204" pitchFamily="34" charset="0"/>
                  <a:ea typeface="+mj-ea"/>
                  <a:cs typeface="+mj-cs"/>
                </a:rPr>
                <a:t> el producto pasa una prueba preliminar, durante la cual se comprueba la corrección del montaje (ausencia de lugares de rozamiento o de resistencias mecánicas durante el funcionamiento de los elementos de los rodamientos), así como el funcionamiento del sistema eléctrico</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Subconjuntos</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obtenidos</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Si con los subconjuntos obtenidos no es posible completar un producto, estos son almacenados. Serán utilizados, por ejemplo, en el siguiente proceso de</a:t>
              </a:r>
              <a:r>
                <a:rPr lang="pl-PL" sz="1400" dirty="0">
                  <a:solidFill>
                    <a:prstClr val="black">
                      <a:lumMod val="65000"/>
                      <a:lumOff val="35000"/>
                    </a:prstClr>
                  </a:solidFill>
                  <a:latin typeface="Century Gothic" panose="020B0502020202020204" pitchFamily="34" charset="0"/>
                  <a:ea typeface="+mj-ea"/>
                  <a:cs typeface="+mj-cs"/>
                </a:rPr>
                <a:t> </a:t>
              </a:r>
              <a:r>
                <a:rPr lang="es-ES" sz="1400" dirty="0">
                  <a:solidFill>
                    <a:prstClr val="black">
                      <a:lumMod val="65000"/>
                      <a:lumOff val="35000"/>
                    </a:prstClr>
                  </a:solidFill>
                  <a:latin typeface="Century Gothic" panose="020B0502020202020204" pitchFamily="34" charset="0"/>
                  <a:ea typeface="+mj-ea"/>
                  <a:cs typeface="+mj-cs"/>
                </a:rPr>
                <a:t>montaje</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err="1">
                <a:solidFill>
                  <a:prstClr val="black">
                    <a:lumMod val="65000"/>
                    <a:lumOff val="35000"/>
                  </a:prstClr>
                </a:solidFill>
                <a:latin typeface="Century Gothic" panose="020B0502020202020204" pitchFamily="34" charset="0"/>
                <a:ea typeface="+mj-ea"/>
                <a:cs typeface="+mj-cs"/>
              </a:endParaRPr>
            </a:p>
          </p:txBody>
        </p:sp>
        <p:sp>
          <p:nvSpPr>
            <p:cNvPr id="33" name="pole tekstowe 32">
              <a:extLst>
                <a:ext uri="{FF2B5EF4-FFF2-40B4-BE49-F238E27FC236}">
                  <a16:creationId xmlns:a16="http://schemas.microsoft.com/office/drawing/2014/main" id="{121D1F4A-8D27-4B8B-9D45-5C827755B404}"/>
                </a:ext>
              </a:extLst>
            </p:cNvPr>
            <p:cNvSpPr txBox="1"/>
            <p:nvPr/>
          </p:nvSpPr>
          <p:spPr>
            <a:xfrm>
              <a:off x="1721462" y="1041450"/>
              <a:ext cx="2863167"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COMPLETADO</a:t>
              </a:r>
            </a:p>
          </p:txBody>
        </p:sp>
      </p:grpSp>
      <p:grpSp>
        <p:nvGrpSpPr>
          <p:cNvPr id="47" name="Grupa 46">
            <a:extLst>
              <a:ext uri="{FF2B5EF4-FFF2-40B4-BE49-F238E27FC236}">
                <a16:creationId xmlns:a16="http://schemas.microsoft.com/office/drawing/2014/main" id="{9BEDFA3D-0A5F-42F1-B153-90AC36AE352A}"/>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FF19509E-6FB4-4236-84EE-0C4F1969CACD}"/>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67E1057F-2281-47EF-A364-43272CE27260}"/>
                </a:ext>
              </a:extLst>
            </p:cNvPr>
            <p:cNvSpPr txBox="1"/>
            <p:nvPr/>
          </p:nvSpPr>
          <p:spPr>
            <a:xfrm>
              <a:off x="-900244" y="5953542"/>
              <a:ext cx="684804" cy="261610"/>
            </a:xfrm>
            <a:prstGeom prst="rect">
              <a:avLst/>
            </a:prstGeom>
            <a:noFill/>
          </p:spPr>
          <p:txBody>
            <a:bodyPr wrap="none" rtlCol="0">
              <a:spAutoFit/>
            </a:bodyPr>
            <a:lstStyle/>
            <a:p>
              <a:pPr algn="ctr"/>
              <a:r>
                <a:rPr lang="pl-PL" sz="1100" b="1" dirty="0">
                  <a:solidFill>
                    <a:schemeClr val="bg1"/>
                  </a:solidFill>
                </a:rPr>
                <a:t>ETAPA V</a:t>
              </a:r>
            </a:p>
          </p:txBody>
        </p:sp>
        <p:pic>
          <p:nvPicPr>
            <p:cNvPr id="50" name="Grafika 49" descr="Lista kontrolna">
              <a:extLst>
                <a:ext uri="{FF2B5EF4-FFF2-40B4-BE49-F238E27FC236}">
                  <a16:creationId xmlns:a16="http://schemas.microsoft.com/office/drawing/2014/main" id="{37D3C92D-B964-464A-8709-842B6AE8B0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A421F67C-2D67-4760-A4FF-7DA4004AB15A}"/>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6A59A6B0-285C-4C65-9C79-B9B46F6C0328}"/>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BF502A38-FAD5-4390-89A6-6129BF509812}"/>
                </a:ext>
              </a:extLst>
            </p:cNvPr>
            <p:cNvSpPr txBox="1"/>
            <p:nvPr/>
          </p:nvSpPr>
          <p:spPr>
            <a:xfrm>
              <a:off x="-913869" y="3539672"/>
              <a:ext cx="712054" cy="261610"/>
            </a:xfrm>
            <a:prstGeom prst="rect">
              <a:avLst/>
            </a:prstGeom>
            <a:noFill/>
          </p:spPr>
          <p:txBody>
            <a:bodyPr wrap="none" rtlCol="0">
              <a:spAutoFit/>
            </a:bodyPr>
            <a:lstStyle/>
            <a:p>
              <a:pPr algn="ctr"/>
              <a:r>
                <a:rPr lang="pl-PL" sz="1100" b="1" dirty="0">
                  <a:solidFill>
                    <a:schemeClr val="bg1"/>
                  </a:solidFill>
                </a:rPr>
                <a:t>ETAPA III</a:t>
              </a:r>
            </a:p>
          </p:txBody>
        </p:sp>
        <p:pic>
          <p:nvPicPr>
            <p:cNvPr id="70" name="Grafika 69" descr="Diament">
              <a:extLst>
                <a:ext uri="{FF2B5EF4-FFF2-40B4-BE49-F238E27FC236}">
                  <a16:creationId xmlns:a16="http://schemas.microsoft.com/office/drawing/2014/main" id="{B707B8D2-0C1B-4C2C-AAF2-5A2442A6E3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B64A241F-B7FD-4D78-87EE-B3231E299549}"/>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054A70D7-144B-4D55-A5CF-F3401D81207F}"/>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B1323484-F950-4662-AEBB-6F572254EC2A}"/>
                </a:ext>
              </a:extLst>
            </p:cNvPr>
            <p:cNvSpPr txBox="1"/>
            <p:nvPr/>
          </p:nvSpPr>
          <p:spPr>
            <a:xfrm>
              <a:off x="-895436" y="2272419"/>
              <a:ext cx="675186" cy="261610"/>
            </a:xfrm>
            <a:prstGeom prst="rect">
              <a:avLst/>
            </a:prstGeom>
            <a:noFill/>
          </p:spPr>
          <p:txBody>
            <a:bodyPr wrap="none" rtlCol="0">
              <a:spAutoFit/>
            </a:bodyPr>
            <a:lstStyle/>
            <a:p>
              <a:pPr algn="ctr"/>
              <a:r>
                <a:rPr lang="pl-PL" sz="1100" b="1" dirty="0">
                  <a:solidFill>
                    <a:schemeClr val="bg1"/>
                  </a:solidFill>
                </a:rPr>
                <a:t>ETAPA II</a:t>
              </a:r>
            </a:p>
          </p:txBody>
        </p:sp>
        <p:pic>
          <p:nvPicPr>
            <p:cNvPr id="74" name="Grafika 73" descr="Szkło powiększające">
              <a:extLst>
                <a:ext uri="{FF2B5EF4-FFF2-40B4-BE49-F238E27FC236}">
                  <a16:creationId xmlns:a16="http://schemas.microsoft.com/office/drawing/2014/main" id="{FA7B7ED6-4E7A-44A3-A5C3-964F98F0BA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EF5D9F4D-95C0-4C22-8D9B-4D9A83CC50B1}"/>
              </a:ext>
            </a:extLst>
          </p:cNvPr>
          <p:cNvGrpSpPr/>
          <p:nvPr/>
        </p:nvGrpSpPr>
        <p:grpSpPr>
          <a:xfrm>
            <a:off x="804742" y="4213197"/>
            <a:ext cx="850789" cy="850789"/>
            <a:chOff x="-985958" y="4213197"/>
            <a:chExt cx="850789" cy="850789"/>
          </a:xfrm>
        </p:grpSpPr>
        <p:sp>
          <p:nvSpPr>
            <p:cNvPr id="76" name="Owal 75">
              <a:extLst>
                <a:ext uri="{FF2B5EF4-FFF2-40B4-BE49-F238E27FC236}">
                  <a16:creationId xmlns:a16="http://schemas.microsoft.com/office/drawing/2014/main" id="{1099F379-06B0-4B70-AF9B-B2EE32E8E3D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97E1DC79-799F-4447-90C6-C7BCDA192AA3}"/>
                </a:ext>
              </a:extLst>
            </p:cNvPr>
            <p:cNvSpPr txBox="1"/>
            <p:nvPr/>
          </p:nvSpPr>
          <p:spPr>
            <a:xfrm>
              <a:off x="-918678" y="4748893"/>
              <a:ext cx="721672" cy="261610"/>
            </a:xfrm>
            <a:prstGeom prst="rect">
              <a:avLst/>
            </a:prstGeom>
            <a:noFill/>
          </p:spPr>
          <p:txBody>
            <a:bodyPr wrap="none" rtlCol="0">
              <a:spAutoFit/>
            </a:bodyPr>
            <a:lstStyle/>
            <a:p>
              <a:pPr algn="ctr"/>
              <a:r>
                <a:rPr lang="pl-PL" sz="1100" b="1" dirty="0">
                  <a:solidFill>
                    <a:schemeClr val="bg1"/>
                  </a:solidFill>
                </a:rPr>
                <a:t>ETAPA IV</a:t>
              </a:r>
            </a:p>
          </p:txBody>
        </p:sp>
        <p:pic>
          <p:nvPicPr>
            <p:cNvPr id="78" name="Grafika 77" descr="Narzędzia">
              <a:extLst>
                <a:ext uri="{FF2B5EF4-FFF2-40B4-BE49-F238E27FC236}">
                  <a16:creationId xmlns:a16="http://schemas.microsoft.com/office/drawing/2014/main" id="{D8D49CF9-0374-4422-8FD7-B50C4C7A59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956DF374-6641-485A-AB89-FC9A3B9301EA}"/>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E0CD09DA-CE06-41B9-B319-AD1E7C9BEB8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F80F36EB-E9EB-40FA-9435-C68DCD219C42}"/>
                </a:ext>
              </a:extLst>
            </p:cNvPr>
            <p:cNvSpPr txBox="1"/>
            <p:nvPr/>
          </p:nvSpPr>
          <p:spPr>
            <a:xfrm>
              <a:off x="-877001" y="1021928"/>
              <a:ext cx="638316" cy="261610"/>
            </a:xfrm>
            <a:prstGeom prst="rect">
              <a:avLst/>
            </a:prstGeom>
            <a:noFill/>
          </p:spPr>
          <p:txBody>
            <a:bodyPr wrap="none" rtlCol="0">
              <a:spAutoFit/>
            </a:bodyPr>
            <a:lstStyle/>
            <a:p>
              <a:pPr algn="ctr"/>
              <a:r>
                <a:rPr lang="pl-PL" sz="1100" b="1" dirty="0">
                  <a:solidFill>
                    <a:schemeClr val="bg1"/>
                  </a:solidFill>
                </a:rPr>
                <a:t>ETAPA I</a:t>
              </a:r>
            </a:p>
          </p:txBody>
        </p:sp>
        <p:pic>
          <p:nvPicPr>
            <p:cNvPr id="82" name="Grafika 81" descr="Zrównoważony rozwój">
              <a:extLst>
                <a:ext uri="{FF2B5EF4-FFF2-40B4-BE49-F238E27FC236}">
                  <a16:creationId xmlns:a16="http://schemas.microsoft.com/office/drawing/2014/main" id="{252B81B7-C41A-4852-9A1B-42726CCC99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483103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FFBE5283-036B-479D-984C-48B9371D4A52}"/>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D5471592-2BF1-471D-A75C-D8C50C19E98B}"/>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7FE7CA7C-673E-4981-A1F8-5214A9284832}"/>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3104E7E8-5446-467E-8E16-F1E8F969DCCA}"/>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ETAPA IV</a:t>
            </a:r>
          </a:p>
        </p:txBody>
      </p:sp>
      <p:grpSp>
        <p:nvGrpSpPr>
          <p:cNvPr id="29" name="Grupa 28">
            <a:extLst>
              <a:ext uri="{FF2B5EF4-FFF2-40B4-BE49-F238E27FC236}">
                <a16:creationId xmlns:a16="http://schemas.microsoft.com/office/drawing/2014/main" id="{0F41BE29-1FCD-4FA3-AC78-BC156416DB0C}"/>
              </a:ext>
            </a:extLst>
          </p:cNvPr>
          <p:cNvGrpSpPr/>
          <p:nvPr/>
        </p:nvGrpSpPr>
        <p:grpSpPr>
          <a:xfrm>
            <a:off x="277580" y="5552884"/>
            <a:ext cx="684804" cy="662268"/>
            <a:chOff x="287105" y="5552884"/>
            <a:chExt cx="684804" cy="662268"/>
          </a:xfrm>
        </p:grpSpPr>
        <p:sp>
          <p:nvSpPr>
            <p:cNvPr id="30" name="pole tekstowe 29">
              <a:hlinkClick r:id="rId13" action="ppaction://hlinksldjump"/>
              <a:extLst>
                <a:ext uri="{FF2B5EF4-FFF2-40B4-BE49-F238E27FC236}">
                  <a16:creationId xmlns:a16="http://schemas.microsoft.com/office/drawing/2014/main" id="{DE576279-29EB-4818-9113-98EEAC731AE9}"/>
                </a:ext>
              </a:extLst>
            </p:cNvPr>
            <p:cNvSpPr txBox="1"/>
            <p:nvPr/>
          </p:nvSpPr>
          <p:spPr>
            <a:xfrm>
              <a:off x="287105" y="5953542"/>
              <a:ext cx="684804" cy="261610"/>
            </a:xfrm>
            <a:prstGeom prst="rect">
              <a:avLst/>
            </a:prstGeom>
            <a:noFill/>
          </p:spPr>
          <p:txBody>
            <a:bodyPr wrap="none" rtlCol="0">
              <a:spAutoFit/>
            </a:bodyPr>
            <a:lstStyle/>
            <a:p>
              <a:pPr algn="ctr"/>
              <a:r>
                <a:rPr lang="pl-PL" sz="1100" b="1" dirty="0">
                  <a:solidFill>
                    <a:schemeClr val="bg1">
                      <a:lumMod val="50000"/>
                    </a:schemeClr>
                  </a:solidFill>
                </a:rPr>
                <a:t>ETAPA V</a:t>
              </a:r>
            </a:p>
          </p:txBody>
        </p:sp>
        <p:pic>
          <p:nvPicPr>
            <p:cNvPr id="34" name="Grafika 33" descr="Lista kontrolna">
              <a:hlinkClick r:id="rId13" action="ppaction://hlinksldjump"/>
              <a:extLst>
                <a:ext uri="{FF2B5EF4-FFF2-40B4-BE49-F238E27FC236}">
                  <a16:creationId xmlns:a16="http://schemas.microsoft.com/office/drawing/2014/main" id="{BA481E08-AF8A-426C-9A3B-E19C50F47F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730EC2BE-FCFE-41ED-BFEC-666DB87030A0}"/>
              </a:ext>
            </a:extLst>
          </p:cNvPr>
          <p:cNvGrpSpPr/>
          <p:nvPr/>
        </p:nvGrpSpPr>
        <p:grpSpPr>
          <a:xfrm>
            <a:off x="263955" y="3127993"/>
            <a:ext cx="712054" cy="673289"/>
            <a:chOff x="273480" y="3127993"/>
            <a:chExt cx="712054" cy="673289"/>
          </a:xfrm>
        </p:grpSpPr>
        <p:sp>
          <p:nvSpPr>
            <p:cNvPr id="36" name="pole tekstowe 35">
              <a:hlinkClick r:id="rId16" action="ppaction://hlinksldjump"/>
              <a:extLst>
                <a:ext uri="{FF2B5EF4-FFF2-40B4-BE49-F238E27FC236}">
                  <a16:creationId xmlns:a16="http://schemas.microsoft.com/office/drawing/2014/main" id="{3C15EB9E-782C-4383-BA7A-611288E9BEC6}"/>
                </a:ext>
              </a:extLst>
            </p:cNvPr>
            <p:cNvSpPr txBox="1"/>
            <p:nvPr/>
          </p:nvSpPr>
          <p:spPr>
            <a:xfrm>
              <a:off x="273480" y="3539672"/>
              <a:ext cx="712054" cy="261610"/>
            </a:xfrm>
            <a:prstGeom prst="rect">
              <a:avLst/>
            </a:prstGeom>
            <a:noFill/>
          </p:spPr>
          <p:txBody>
            <a:bodyPr wrap="none" rtlCol="0">
              <a:spAutoFit/>
            </a:bodyPr>
            <a:lstStyle/>
            <a:p>
              <a:pPr algn="ctr"/>
              <a:r>
                <a:rPr lang="pl-PL" sz="1100" b="1" dirty="0">
                  <a:solidFill>
                    <a:schemeClr val="bg1">
                      <a:lumMod val="50000"/>
                    </a:schemeClr>
                  </a:solidFill>
                </a:rPr>
                <a:t>ETAPA III</a:t>
              </a:r>
            </a:p>
          </p:txBody>
        </p:sp>
        <p:pic>
          <p:nvPicPr>
            <p:cNvPr id="37" name="Grafika 36" descr="Diament">
              <a:hlinkClick r:id="rId16" action="ppaction://hlinksldjump"/>
              <a:extLst>
                <a:ext uri="{FF2B5EF4-FFF2-40B4-BE49-F238E27FC236}">
                  <a16:creationId xmlns:a16="http://schemas.microsoft.com/office/drawing/2014/main" id="{D34C9AB5-310A-410D-835C-F89996093E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6EE0CA00-EA1B-46BB-B590-10C184C6DB87}"/>
              </a:ext>
            </a:extLst>
          </p:cNvPr>
          <p:cNvGrpSpPr/>
          <p:nvPr/>
        </p:nvGrpSpPr>
        <p:grpSpPr>
          <a:xfrm>
            <a:off x="282388" y="1873931"/>
            <a:ext cx="675186" cy="660098"/>
            <a:chOff x="291913" y="1873931"/>
            <a:chExt cx="675186" cy="660098"/>
          </a:xfrm>
        </p:grpSpPr>
        <p:sp>
          <p:nvSpPr>
            <p:cNvPr id="39" name="pole tekstowe 38">
              <a:hlinkClick r:id="rId19" action="ppaction://hlinksldjump"/>
              <a:extLst>
                <a:ext uri="{FF2B5EF4-FFF2-40B4-BE49-F238E27FC236}">
                  <a16:creationId xmlns:a16="http://schemas.microsoft.com/office/drawing/2014/main" id="{EF023F63-52C1-44AE-9960-E77745885CBD}"/>
                </a:ext>
              </a:extLst>
            </p:cNvPr>
            <p:cNvSpPr txBox="1"/>
            <p:nvPr/>
          </p:nvSpPr>
          <p:spPr>
            <a:xfrm>
              <a:off x="291913" y="2272419"/>
              <a:ext cx="675186" cy="261610"/>
            </a:xfrm>
            <a:prstGeom prst="rect">
              <a:avLst/>
            </a:prstGeom>
            <a:noFill/>
          </p:spPr>
          <p:txBody>
            <a:bodyPr wrap="none" rtlCol="0">
              <a:spAutoFit/>
            </a:bodyPr>
            <a:lstStyle/>
            <a:p>
              <a:pPr algn="ctr"/>
              <a:r>
                <a:rPr lang="pl-PL" sz="1100" b="1" i="1" dirty="0">
                  <a:solidFill>
                    <a:schemeClr val="bg1">
                      <a:lumMod val="50000"/>
                    </a:schemeClr>
                  </a:solidFill>
                </a:rPr>
                <a:t>ETAPA II</a:t>
              </a:r>
            </a:p>
          </p:txBody>
        </p:sp>
        <p:pic>
          <p:nvPicPr>
            <p:cNvPr id="40" name="Grafika 39" descr="Szkło powiększające">
              <a:hlinkClick r:id="rId19" action="ppaction://hlinksldjump"/>
              <a:extLst>
                <a:ext uri="{FF2B5EF4-FFF2-40B4-BE49-F238E27FC236}">
                  <a16:creationId xmlns:a16="http://schemas.microsoft.com/office/drawing/2014/main" id="{61C73FC2-F550-4692-9626-7F2B18D16E9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7F208543-2C52-47D1-9B75-3D6E0EC90CB1}"/>
              </a:ext>
            </a:extLst>
          </p:cNvPr>
          <p:cNvGrpSpPr/>
          <p:nvPr/>
        </p:nvGrpSpPr>
        <p:grpSpPr>
          <a:xfrm>
            <a:off x="301625" y="4365184"/>
            <a:ext cx="636713" cy="645319"/>
            <a:chOff x="311150" y="4365184"/>
            <a:chExt cx="636713" cy="645319"/>
          </a:xfrm>
        </p:grpSpPr>
        <p:sp>
          <p:nvSpPr>
            <p:cNvPr id="42" name="pole tekstowe 41">
              <a:hlinkClick r:id="rId22" action="ppaction://hlinksldjump"/>
              <a:extLst>
                <a:ext uri="{FF2B5EF4-FFF2-40B4-BE49-F238E27FC236}">
                  <a16:creationId xmlns:a16="http://schemas.microsoft.com/office/drawing/2014/main" id="{48FAD683-EA22-4BAA-B672-1F554E38E803}"/>
                </a:ext>
              </a:extLst>
            </p:cNvPr>
            <p:cNvSpPr txBox="1"/>
            <p:nvPr/>
          </p:nvSpPr>
          <p:spPr>
            <a:xfrm>
              <a:off x="311150" y="4748893"/>
              <a:ext cx="636713" cy="261610"/>
            </a:xfrm>
            <a:prstGeom prst="rect">
              <a:avLst/>
            </a:prstGeom>
            <a:noFill/>
          </p:spPr>
          <p:txBody>
            <a:bodyPr wrap="none" rtlCol="0">
              <a:spAutoFit/>
            </a:bodyPr>
            <a:lstStyle/>
            <a:p>
              <a:pPr algn="ctr"/>
              <a:r>
                <a:rPr lang="pl-PL" sz="1100" b="1" dirty="0">
                  <a:noFill/>
                </a:rPr>
                <a:t>ETAP IV</a:t>
              </a:r>
            </a:p>
          </p:txBody>
        </p:sp>
        <p:pic>
          <p:nvPicPr>
            <p:cNvPr id="43" name="Grafika 42" descr="Narzędzia">
              <a:hlinkClick r:id="rId22" action="ppaction://hlinksldjump"/>
              <a:extLst>
                <a:ext uri="{FF2B5EF4-FFF2-40B4-BE49-F238E27FC236}">
                  <a16:creationId xmlns:a16="http://schemas.microsoft.com/office/drawing/2014/main" id="{473DE1E9-66E6-45A1-9956-033F5ECC6C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5EB8260D-37D9-411C-B23D-3637131FAA04}"/>
              </a:ext>
            </a:extLst>
          </p:cNvPr>
          <p:cNvGrpSpPr/>
          <p:nvPr/>
        </p:nvGrpSpPr>
        <p:grpSpPr>
          <a:xfrm>
            <a:off x="300823" y="597763"/>
            <a:ext cx="638316" cy="685775"/>
            <a:chOff x="310348" y="597763"/>
            <a:chExt cx="638316" cy="685775"/>
          </a:xfrm>
        </p:grpSpPr>
        <p:sp>
          <p:nvSpPr>
            <p:cNvPr id="45" name="pole tekstowe 44">
              <a:hlinkClick r:id="rId25" action="ppaction://hlinksldjump"/>
              <a:extLst>
                <a:ext uri="{FF2B5EF4-FFF2-40B4-BE49-F238E27FC236}">
                  <a16:creationId xmlns:a16="http://schemas.microsoft.com/office/drawing/2014/main" id="{3DFADC1A-DA6B-478F-9374-13A23DBF8787}"/>
                </a:ext>
              </a:extLst>
            </p:cNvPr>
            <p:cNvSpPr txBox="1"/>
            <p:nvPr/>
          </p:nvSpPr>
          <p:spPr>
            <a:xfrm>
              <a:off x="310348" y="1021928"/>
              <a:ext cx="638316" cy="261610"/>
            </a:xfrm>
            <a:prstGeom prst="rect">
              <a:avLst/>
            </a:prstGeom>
            <a:noFill/>
          </p:spPr>
          <p:txBody>
            <a:bodyPr wrap="none" rtlCol="0">
              <a:spAutoFit/>
            </a:bodyPr>
            <a:lstStyle/>
            <a:p>
              <a:pPr algn="ctr"/>
              <a:r>
                <a:rPr lang="pl-PL" sz="1100" b="1" dirty="0">
                  <a:solidFill>
                    <a:schemeClr val="bg1">
                      <a:lumMod val="50000"/>
                    </a:schemeClr>
                  </a:solidFill>
                </a:rPr>
                <a:t>ETAPA I</a:t>
              </a:r>
            </a:p>
          </p:txBody>
        </p:sp>
        <p:pic>
          <p:nvPicPr>
            <p:cNvPr id="46" name="Grafika 45" descr="Zrównoważony rozwój">
              <a:hlinkClick r:id="rId25" action="ppaction://hlinksldjump"/>
              <a:extLst>
                <a:ext uri="{FF2B5EF4-FFF2-40B4-BE49-F238E27FC236}">
                  <a16:creationId xmlns:a16="http://schemas.microsoft.com/office/drawing/2014/main" id="{4F85858F-ED66-4C91-9A3C-B74CD5B82AC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9242399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rotWithShape="1">
          <a:blip r:embed="rId2">
            <a:extLst>
              <a:ext uri="{28A0092B-C50C-407E-A947-70E740481C1C}">
                <a14:useLocalDpi xmlns:a14="http://schemas.microsoft.com/office/drawing/2010/main" val="0"/>
              </a:ext>
            </a:extLst>
          </a:blip>
          <a:srcRect l="43215"/>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AE85A6F-B614-4A45-992C-4E987B4B1A06}"/>
              </a:ext>
            </a:extLst>
          </p:cNvPr>
          <p:cNvGrpSpPr/>
          <p:nvPr/>
        </p:nvGrpSpPr>
        <p:grpSpPr>
          <a:xfrm>
            <a:off x="2056373" y="171450"/>
            <a:ext cx="3960090" cy="6057142"/>
            <a:chOff x="941667" y="1041450"/>
            <a:chExt cx="4352218" cy="5056676"/>
          </a:xfrm>
        </p:grpSpPr>
        <p:sp>
          <p:nvSpPr>
            <p:cNvPr id="32" name="pole tekstowe 31">
              <a:extLst>
                <a:ext uri="{FF2B5EF4-FFF2-40B4-BE49-F238E27FC236}">
                  <a16:creationId xmlns:a16="http://schemas.microsoft.com/office/drawing/2014/main" id="{C08B66C4-EAE2-4CCB-8160-B8D808C4A7D2}"/>
                </a:ext>
              </a:extLst>
            </p:cNvPr>
            <p:cNvSpPr txBox="1"/>
            <p:nvPr/>
          </p:nvSpPr>
          <p:spPr>
            <a:xfrm>
              <a:off x="941667" y="1704440"/>
              <a:ext cx="4352218" cy="4393686"/>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Prueba</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final</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El proceso acaba con una prueba final realizada </a:t>
              </a:r>
              <a:r>
                <a:rPr lang="pl-PL" sz="1400" dirty="0">
                  <a:solidFill>
                    <a:prstClr val="black">
                      <a:lumMod val="65000"/>
                      <a:lumOff val="35000"/>
                    </a:prstClr>
                  </a:solidFill>
                  <a:latin typeface="Century Gothic" panose="020B0502020202020204" pitchFamily="34" charset="0"/>
                  <a:ea typeface="+mj-ea"/>
                  <a:cs typeface="+mj-cs"/>
                </a:rPr>
                <a:t>de</a:t>
              </a:r>
              <a:r>
                <a:rPr lang="es-ES" sz="1400" dirty="0">
                  <a:solidFill>
                    <a:prstClr val="black">
                      <a:lumMod val="65000"/>
                      <a:lumOff val="35000"/>
                    </a:prstClr>
                  </a:solidFill>
                  <a:latin typeface="Century Gothic" panose="020B0502020202020204" pitchFamily="34" charset="0"/>
                  <a:ea typeface="+mj-ea"/>
                  <a:cs typeface="+mj-cs"/>
                </a:rPr>
                <a:t> modo automático en dispositivos de la conocida marca D&amp;V Electronics (ST-16, ST-24, ST-116, ALT-98, ALT-198, BSG-198). El informe generado a la finalización confirma </a:t>
              </a:r>
              <a:r>
                <a:rPr lang="pl-PL" sz="1400" dirty="0">
                  <a:solidFill>
                    <a:prstClr val="black">
                      <a:lumMod val="65000"/>
                      <a:lumOff val="35000"/>
                    </a:prstClr>
                  </a:solidFill>
                  <a:latin typeface="Century Gothic" panose="020B0502020202020204" pitchFamily="34" charset="0"/>
                  <a:ea typeface="+mj-ea"/>
                  <a:cs typeface="+mj-cs"/>
                </a:rPr>
                <a:t>la</a:t>
              </a:r>
              <a:r>
                <a:rPr lang="es-ES" sz="1400" dirty="0">
                  <a:solidFill>
                    <a:prstClr val="black">
                      <a:lumMod val="65000"/>
                      <a:lumOff val="35000"/>
                    </a:prstClr>
                  </a:solidFill>
                  <a:latin typeface="Century Gothic" panose="020B0502020202020204" pitchFamily="34" charset="0"/>
                  <a:ea typeface="+mj-ea"/>
                  <a:cs typeface="+mj-cs"/>
                </a:rPr>
                <a:t> </a:t>
              </a:r>
              <a:r>
                <a:rPr lang="pl-PL" sz="1400" dirty="0" err="1">
                  <a:solidFill>
                    <a:prstClr val="black">
                      <a:lumMod val="65000"/>
                      <a:lumOff val="35000"/>
                    </a:prstClr>
                  </a:solidFill>
                  <a:latin typeface="Century Gothic" panose="020B0502020202020204" pitchFamily="34" charset="0"/>
                  <a:ea typeface="+mj-ea"/>
                  <a:cs typeface="+mj-cs"/>
                </a:rPr>
                <a:t>aprobación</a:t>
              </a:r>
              <a:r>
                <a:rPr lang="pl-PL" sz="1400" dirty="0">
                  <a:solidFill>
                    <a:prstClr val="black">
                      <a:lumMod val="65000"/>
                      <a:lumOff val="35000"/>
                    </a:prstClr>
                  </a:solidFill>
                  <a:latin typeface="Century Gothic" panose="020B0502020202020204" pitchFamily="34" charset="0"/>
                  <a:ea typeface="+mj-ea"/>
                  <a:cs typeface="+mj-cs"/>
                </a:rPr>
                <a:t> del </a:t>
              </a:r>
              <a:r>
                <a:rPr lang="pl-PL" sz="1400" dirty="0" err="1">
                  <a:solidFill>
                    <a:prstClr val="black">
                      <a:lumMod val="65000"/>
                      <a:lumOff val="35000"/>
                    </a:prstClr>
                  </a:solidFill>
                  <a:latin typeface="Century Gothic" panose="020B0502020202020204" pitchFamily="34" charset="0"/>
                  <a:ea typeface="+mj-ea"/>
                  <a:cs typeface="+mj-cs"/>
                </a:rPr>
                <a:t>producto</a:t>
              </a:r>
              <a:r>
                <a:rPr lang="pl-PL" sz="1400" dirty="0">
                  <a:solidFill>
                    <a:prstClr val="black">
                      <a:lumMod val="65000"/>
                      <a:lumOff val="35000"/>
                    </a:prstClr>
                  </a:solidFill>
                  <a:latin typeface="Century Gothic" panose="020B0502020202020204" pitchFamily="34" charset="0"/>
                  <a:ea typeface="+mj-ea"/>
                  <a:cs typeface="+mj-cs"/>
                </a:rPr>
                <a:t> de </a:t>
              </a:r>
              <a:r>
                <a:rPr lang="pl-PL" sz="1400" dirty="0" err="1">
                  <a:solidFill>
                    <a:prstClr val="black">
                      <a:lumMod val="65000"/>
                      <a:lumOff val="35000"/>
                    </a:prstClr>
                  </a:solidFill>
                  <a:latin typeface="Century Gothic" panose="020B0502020202020204" pitchFamily="34" charset="0"/>
                  <a:ea typeface="+mj-ea"/>
                  <a:cs typeface="+mj-cs"/>
                </a:rPr>
                <a:t>una</a:t>
              </a:r>
              <a:r>
                <a:rPr lang="pl-PL" sz="1400" dirty="0">
                  <a:solidFill>
                    <a:prstClr val="black">
                      <a:lumMod val="65000"/>
                      <a:lumOff val="35000"/>
                    </a:prstClr>
                  </a:solidFill>
                  <a:latin typeface="Century Gothic" panose="020B0502020202020204" pitchFamily="34" charset="0"/>
                  <a:ea typeface="+mj-ea"/>
                  <a:cs typeface="+mj-cs"/>
                </a:rPr>
                <a:t> </a:t>
              </a:r>
              <a:r>
                <a:rPr lang="es-ES" sz="1400" dirty="0">
                  <a:solidFill>
                    <a:prstClr val="black">
                      <a:lumMod val="65000"/>
                      <a:lumOff val="35000"/>
                    </a:prstClr>
                  </a:solidFill>
                  <a:latin typeface="Century Gothic" panose="020B0502020202020204" pitchFamily="34" charset="0"/>
                  <a:ea typeface="+mj-ea"/>
                  <a:cs typeface="+mj-cs"/>
                </a:rPr>
                <a:t>serie de pruebas. Es introducido junto con el producto en la caja y llega a las estanterías del almacén, donde espera a su suministro a la red de distribuidores</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Como OEM</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El resultado de una regeneración realizada de forma profesional es un producto cuyas propiedades no se diferencian de su equivalente </a:t>
              </a:r>
              <a:r>
                <a:rPr lang="pl-PL" sz="1400" dirty="0">
                  <a:solidFill>
                    <a:prstClr val="black">
                      <a:lumMod val="65000"/>
                      <a:lumOff val="35000"/>
                    </a:prstClr>
                  </a:solidFill>
                  <a:latin typeface="Century Gothic" panose="020B0502020202020204" pitchFamily="34" charset="0"/>
                  <a:ea typeface="+mj-ea"/>
                  <a:cs typeface="+mj-cs"/>
                </a:rPr>
                <a:t>OEM.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Eliminación</a:t>
              </a:r>
              <a:r>
                <a:rPr lang="pl-PL" sz="1400" b="1" dirty="0">
                  <a:solidFill>
                    <a:prstClr val="black">
                      <a:lumMod val="65000"/>
                      <a:lumOff val="35000"/>
                    </a:prstClr>
                  </a:solidFill>
                  <a:latin typeface="Century Gothic" panose="020B0502020202020204" pitchFamily="34" charset="0"/>
                  <a:ea typeface="+mj-ea"/>
                  <a:cs typeface="+mj-cs"/>
                </a:rPr>
                <a:t> de </a:t>
              </a:r>
              <a:r>
                <a:rPr lang="pl-PL" sz="1400" b="1" dirty="0" err="1">
                  <a:solidFill>
                    <a:prstClr val="black">
                      <a:lumMod val="65000"/>
                      <a:lumOff val="35000"/>
                    </a:prstClr>
                  </a:solidFill>
                  <a:latin typeface="Century Gothic" panose="020B0502020202020204" pitchFamily="34" charset="0"/>
                  <a:ea typeface="+mj-ea"/>
                  <a:cs typeface="+mj-cs"/>
                </a:rPr>
                <a:t>averías</a:t>
              </a:r>
              <a:br>
                <a:rPr lang="pl-PL" sz="1400" b="1" dirty="0">
                  <a:solidFill>
                    <a:prstClr val="black">
                      <a:lumMod val="65000"/>
                      <a:lumOff val="35000"/>
                    </a:prstClr>
                  </a:solidFill>
                  <a:latin typeface="Century Gothic" panose="020B0502020202020204" pitchFamily="34" charset="0"/>
                  <a:ea typeface="+mj-ea"/>
                  <a:cs typeface="+mj-cs"/>
                </a:rPr>
              </a:br>
              <a:r>
                <a:rPr lang="es-ES" sz="1400" dirty="0">
                  <a:solidFill>
                    <a:prstClr val="black">
                      <a:lumMod val="65000"/>
                      <a:lumOff val="35000"/>
                    </a:prstClr>
                  </a:solidFill>
                  <a:latin typeface="Century Gothic" panose="020B0502020202020204" pitchFamily="34" charset="0"/>
                  <a:ea typeface="+mj-ea"/>
                  <a:cs typeface="+mj-cs"/>
                </a:rPr>
                <a:t>Si el producto no supera la prueba final</a:t>
              </a:r>
              <a:r>
                <a:rPr lang="pl-PL" sz="1400" dirty="0">
                  <a:solidFill>
                    <a:prstClr val="black">
                      <a:lumMod val="65000"/>
                      <a:lumOff val="35000"/>
                    </a:prstClr>
                  </a:solidFill>
                  <a:latin typeface="Century Gothic" panose="020B0502020202020204" pitchFamily="34" charset="0"/>
                  <a:ea typeface="+mj-ea"/>
                  <a:cs typeface="+mj-cs"/>
                </a:rPr>
                <a:t>,</a:t>
              </a:r>
              <a:r>
                <a:rPr lang="es-ES" sz="1400" dirty="0">
                  <a:solidFill>
                    <a:prstClr val="black">
                      <a:lumMod val="65000"/>
                      <a:lumOff val="35000"/>
                    </a:prstClr>
                  </a:solidFill>
                  <a:latin typeface="Century Gothic" panose="020B0502020202020204" pitchFamily="34" charset="0"/>
                  <a:ea typeface="+mj-ea"/>
                  <a:cs typeface="+mj-cs"/>
                </a:rPr>
                <a:t> llega a una nueva verificación con el objetivo de encontrar y eliminar la causa</a:t>
              </a:r>
              <a:r>
                <a:rPr lang="pl-PL" sz="1400" dirty="0">
                  <a:solidFill>
                    <a:prstClr val="black">
                      <a:lumMod val="65000"/>
                      <a:lumOff val="35000"/>
                    </a:prstClr>
                  </a:solidFill>
                  <a:latin typeface="Century Gothic" panose="020B0502020202020204" pitchFamily="34" charset="0"/>
                  <a:ea typeface="+mj-ea"/>
                  <a:cs typeface="+mj-cs"/>
                </a:rPr>
                <a:t>. </a:t>
              </a:r>
            </a:p>
          </p:txBody>
        </p:sp>
        <p:sp>
          <p:nvSpPr>
            <p:cNvPr id="33" name="pole tekstowe 32">
              <a:extLst>
                <a:ext uri="{FF2B5EF4-FFF2-40B4-BE49-F238E27FC236}">
                  <a16:creationId xmlns:a16="http://schemas.microsoft.com/office/drawing/2014/main" id="{C420E24A-CB52-455A-A5A6-32A92350E2EF}"/>
                </a:ext>
              </a:extLst>
            </p:cNvPr>
            <p:cNvSpPr txBox="1"/>
            <p:nvPr/>
          </p:nvSpPr>
          <p:spPr>
            <a:xfrm>
              <a:off x="1752294" y="1041450"/>
              <a:ext cx="2801506"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PRUEBA FINAL</a:t>
              </a:r>
            </a:p>
          </p:txBody>
        </p:sp>
      </p:grpSp>
      <p:grpSp>
        <p:nvGrpSpPr>
          <p:cNvPr id="51" name="Grupa 50">
            <a:extLst>
              <a:ext uri="{FF2B5EF4-FFF2-40B4-BE49-F238E27FC236}">
                <a16:creationId xmlns:a16="http://schemas.microsoft.com/office/drawing/2014/main" id="{ABCAA9F9-6E2C-477A-AE04-C4789D7474FA}"/>
              </a:ext>
            </a:extLst>
          </p:cNvPr>
          <p:cNvGrpSpPr/>
          <p:nvPr/>
        </p:nvGrpSpPr>
        <p:grpSpPr>
          <a:xfrm>
            <a:off x="814267" y="5422790"/>
            <a:ext cx="850789" cy="850789"/>
            <a:chOff x="-985958" y="5422790"/>
            <a:chExt cx="850789" cy="850789"/>
          </a:xfrm>
        </p:grpSpPr>
        <p:sp>
          <p:nvSpPr>
            <p:cNvPr id="52" name="Owal 51">
              <a:extLst>
                <a:ext uri="{FF2B5EF4-FFF2-40B4-BE49-F238E27FC236}">
                  <a16:creationId xmlns:a16="http://schemas.microsoft.com/office/drawing/2014/main" id="{22276C26-D3C8-492F-A696-7584C12D3BFB}"/>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8CD9D2C3-A0C3-42D6-B122-448C50041B27}"/>
                </a:ext>
              </a:extLst>
            </p:cNvPr>
            <p:cNvSpPr txBox="1"/>
            <p:nvPr/>
          </p:nvSpPr>
          <p:spPr>
            <a:xfrm>
              <a:off x="-900244" y="5953542"/>
              <a:ext cx="684804" cy="261610"/>
            </a:xfrm>
            <a:prstGeom prst="rect">
              <a:avLst/>
            </a:prstGeom>
            <a:noFill/>
          </p:spPr>
          <p:txBody>
            <a:bodyPr wrap="none" rtlCol="0">
              <a:spAutoFit/>
            </a:bodyPr>
            <a:lstStyle/>
            <a:p>
              <a:pPr algn="ctr"/>
              <a:r>
                <a:rPr lang="pl-PL" sz="1100" b="1" dirty="0">
                  <a:solidFill>
                    <a:schemeClr val="bg1"/>
                  </a:solidFill>
                </a:rPr>
                <a:t>ETAPA V</a:t>
              </a:r>
            </a:p>
          </p:txBody>
        </p:sp>
        <p:pic>
          <p:nvPicPr>
            <p:cNvPr id="69" name="Grafika 68" descr="Lista kontrolna">
              <a:extLst>
                <a:ext uri="{FF2B5EF4-FFF2-40B4-BE49-F238E27FC236}">
                  <a16:creationId xmlns:a16="http://schemas.microsoft.com/office/drawing/2014/main" id="{3D4E3A54-CF5B-4BF9-BF7B-FC48D4D14B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70" name="Grupa 69">
            <a:extLst>
              <a:ext uri="{FF2B5EF4-FFF2-40B4-BE49-F238E27FC236}">
                <a16:creationId xmlns:a16="http://schemas.microsoft.com/office/drawing/2014/main" id="{72324014-34DF-4324-B8CB-231796E2F9B5}"/>
              </a:ext>
            </a:extLst>
          </p:cNvPr>
          <p:cNvGrpSpPr/>
          <p:nvPr/>
        </p:nvGrpSpPr>
        <p:grpSpPr>
          <a:xfrm>
            <a:off x="-985958" y="3003605"/>
            <a:ext cx="850789" cy="850789"/>
            <a:chOff x="-985958" y="3003605"/>
            <a:chExt cx="850789" cy="850789"/>
          </a:xfrm>
        </p:grpSpPr>
        <p:sp>
          <p:nvSpPr>
            <p:cNvPr id="71" name="Owal 70">
              <a:extLst>
                <a:ext uri="{FF2B5EF4-FFF2-40B4-BE49-F238E27FC236}">
                  <a16:creationId xmlns:a16="http://schemas.microsoft.com/office/drawing/2014/main" id="{39ABCF36-1EB6-40EC-8622-14F5C0DFCDD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ole tekstowe 71">
              <a:extLst>
                <a:ext uri="{FF2B5EF4-FFF2-40B4-BE49-F238E27FC236}">
                  <a16:creationId xmlns:a16="http://schemas.microsoft.com/office/drawing/2014/main" id="{11A3EAA1-BE33-4D42-B0DF-B8E0A3A31D7F}"/>
                </a:ext>
              </a:extLst>
            </p:cNvPr>
            <p:cNvSpPr txBox="1"/>
            <p:nvPr/>
          </p:nvSpPr>
          <p:spPr>
            <a:xfrm>
              <a:off x="-913869" y="3539672"/>
              <a:ext cx="712054" cy="261610"/>
            </a:xfrm>
            <a:prstGeom prst="rect">
              <a:avLst/>
            </a:prstGeom>
            <a:noFill/>
          </p:spPr>
          <p:txBody>
            <a:bodyPr wrap="none" rtlCol="0">
              <a:spAutoFit/>
            </a:bodyPr>
            <a:lstStyle/>
            <a:p>
              <a:pPr algn="ctr"/>
              <a:r>
                <a:rPr lang="pl-PL" sz="1100" b="1" dirty="0">
                  <a:solidFill>
                    <a:schemeClr val="bg1"/>
                  </a:solidFill>
                </a:rPr>
                <a:t>ETAPA III</a:t>
              </a:r>
            </a:p>
          </p:txBody>
        </p:sp>
        <p:pic>
          <p:nvPicPr>
            <p:cNvPr id="73" name="Grafika 72" descr="Diament">
              <a:extLst>
                <a:ext uri="{FF2B5EF4-FFF2-40B4-BE49-F238E27FC236}">
                  <a16:creationId xmlns:a16="http://schemas.microsoft.com/office/drawing/2014/main" id="{DC781F15-AA9D-4F45-B4F3-ADE04DC03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4" name="Grupa 73">
            <a:extLst>
              <a:ext uri="{FF2B5EF4-FFF2-40B4-BE49-F238E27FC236}">
                <a16:creationId xmlns:a16="http://schemas.microsoft.com/office/drawing/2014/main" id="{CA65E45E-F27D-4398-973C-06DB70BD30DF}"/>
              </a:ext>
            </a:extLst>
          </p:cNvPr>
          <p:cNvGrpSpPr/>
          <p:nvPr/>
        </p:nvGrpSpPr>
        <p:grpSpPr>
          <a:xfrm>
            <a:off x="-985958" y="1741336"/>
            <a:ext cx="850789" cy="850789"/>
            <a:chOff x="-985958" y="1741336"/>
            <a:chExt cx="850789" cy="850789"/>
          </a:xfrm>
        </p:grpSpPr>
        <p:sp>
          <p:nvSpPr>
            <p:cNvPr id="75" name="Owal 74">
              <a:extLst>
                <a:ext uri="{FF2B5EF4-FFF2-40B4-BE49-F238E27FC236}">
                  <a16:creationId xmlns:a16="http://schemas.microsoft.com/office/drawing/2014/main" id="{B220429B-1C20-4DE2-9C26-AF0A0D952B21}"/>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ole tekstowe 75">
              <a:extLst>
                <a:ext uri="{FF2B5EF4-FFF2-40B4-BE49-F238E27FC236}">
                  <a16:creationId xmlns:a16="http://schemas.microsoft.com/office/drawing/2014/main" id="{A62CF122-A8DA-4D8C-82BA-3AE1259216C9}"/>
                </a:ext>
              </a:extLst>
            </p:cNvPr>
            <p:cNvSpPr txBox="1"/>
            <p:nvPr/>
          </p:nvSpPr>
          <p:spPr>
            <a:xfrm>
              <a:off x="-895436" y="2272419"/>
              <a:ext cx="675186" cy="261610"/>
            </a:xfrm>
            <a:prstGeom prst="rect">
              <a:avLst/>
            </a:prstGeom>
            <a:noFill/>
          </p:spPr>
          <p:txBody>
            <a:bodyPr wrap="none" rtlCol="0">
              <a:spAutoFit/>
            </a:bodyPr>
            <a:lstStyle/>
            <a:p>
              <a:pPr algn="ctr"/>
              <a:r>
                <a:rPr lang="pl-PL" sz="1100" b="1" dirty="0">
                  <a:solidFill>
                    <a:schemeClr val="bg1"/>
                  </a:solidFill>
                </a:rPr>
                <a:t>ETAPA II</a:t>
              </a:r>
            </a:p>
          </p:txBody>
        </p:sp>
        <p:pic>
          <p:nvPicPr>
            <p:cNvPr id="77" name="Grafika 76" descr="Szkło powiększające">
              <a:extLst>
                <a:ext uri="{FF2B5EF4-FFF2-40B4-BE49-F238E27FC236}">
                  <a16:creationId xmlns:a16="http://schemas.microsoft.com/office/drawing/2014/main" id="{80F44825-8411-4E71-83B9-78EC370357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8" name="Grupa 77">
            <a:extLst>
              <a:ext uri="{FF2B5EF4-FFF2-40B4-BE49-F238E27FC236}">
                <a16:creationId xmlns:a16="http://schemas.microsoft.com/office/drawing/2014/main" id="{C1BCFB3E-436A-4FAA-949A-75E867B55545}"/>
              </a:ext>
            </a:extLst>
          </p:cNvPr>
          <p:cNvGrpSpPr/>
          <p:nvPr/>
        </p:nvGrpSpPr>
        <p:grpSpPr>
          <a:xfrm>
            <a:off x="-985958" y="4213197"/>
            <a:ext cx="850789" cy="850789"/>
            <a:chOff x="-985958" y="4213197"/>
            <a:chExt cx="850789" cy="850789"/>
          </a:xfrm>
        </p:grpSpPr>
        <p:sp>
          <p:nvSpPr>
            <p:cNvPr id="79" name="Owal 78">
              <a:extLst>
                <a:ext uri="{FF2B5EF4-FFF2-40B4-BE49-F238E27FC236}">
                  <a16:creationId xmlns:a16="http://schemas.microsoft.com/office/drawing/2014/main" id="{94B7B18F-06EF-4371-B461-922B05B7F4D4}"/>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ole tekstowe 79">
              <a:extLst>
                <a:ext uri="{FF2B5EF4-FFF2-40B4-BE49-F238E27FC236}">
                  <a16:creationId xmlns:a16="http://schemas.microsoft.com/office/drawing/2014/main" id="{CB717BB6-4CFE-4D59-85E9-FD791E3A8B62}"/>
                </a:ext>
              </a:extLst>
            </p:cNvPr>
            <p:cNvSpPr txBox="1"/>
            <p:nvPr/>
          </p:nvSpPr>
          <p:spPr>
            <a:xfrm>
              <a:off x="-918678" y="4748893"/>
              <a:ext cx="721672" cy="261610"/>
            </a:xfrm>
            <a:prstGeom prst="rect">
              <a:avLst/>
            </a:prstGeom>
            <a:noFill/>
          </p:spPr>
          <p:txBody>
            <a:bodyPr wrap="none" rtlCol="0">
              <a:spAutoFit/>
            </a:bodyPr>
            <a:lstStyle/>
            <a:p>
              <a:pPr algn="ctr"/>
              <a:r>
                <a:rPr lang="pl-PL" sz="1100" b="1" dirty="0">
                  <a:solidFill>
                    <a:schemeClr val="bg1"/>
                  </a:solidFill>
                </a:rPr>
                <a:t>ETAPA IV</a:t>
              </a:r>
            </a:p>
          </p:txBody>
        </p:sp>
        <p:pic>
          <p:nvPicPr>
            <p:cNvPr id="81" name="Grafika 80" descr="Narzędzia">
              <a:extLst>
                <a:ext uri="{FF2B5EF4-FFF2-40B4-BE49-F238E27FC236}">
                  <a16:creationId xmlns:a16="http://schemas.microsoft.com/office/drawing/2014/main" id="{0A16D6A1-E348-4788-BB5B-8D621469A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82" name="Grupa 81">
            <a:extLst>
              <a:ext uri="{FF2B5EF4-FFF2-40B4-BE49-F238E27FC236}">
                <a16:creationId xmlns:a16="http://schemas.microsoft.com/office/drawing/2014/main" id="{2BE4BF84-DA76-4F5B-8250-843919285B90}"/>
              </a:ext>
            </a:extLst>
          </p:cNvPr>
          <p:cNvGrpSpPr/>
          <p:nvPr/>
        </p:nvGrpSpPr>
        <p:grpSpPr>
          <a:xfrm>
            <a:off x="-985958" y="485030"/>
            <a:ext cx="850789" cy="850789"/>
            <a:chOff x="-985958" y="485030"/>
            <a:chExt cx="850789" cy="850789"/>
          </a:xfrm>
        </p:grpSpPr>
        <p:sp>
          <p:nvSpPr>
            <p:cNvPr id="83" name="Owal 82">
              <a:extLst>
                <a:ext uri="{FF2B5EF4-FFF2-40B4-BE49-F238E27FC236}">
                  <a16:creationId xmlns:a16="http://schemas.microsoft.com/office/drawing/2014/main" id="{D5A6AA54-1C19-4DB2-BB6E-2DB7B1499223}"/>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ole tekstowe 83">
              <a:extLst>
                <a:ext uri="{FF2B5EF4-FFF2-40B4-BE49-F238E27FC236}">
                  <a16:creationId xmlns:a16="http://schemas.microsoft.com/office/drawing/2014/main" id="{54118394-373F-4679-9F88-94224D5FB429}"/>
                </a:ext>
              </a:extLst>
            </p:cNvPr>
            <p:cNvSpPr txBox="1"/>
            <p:nvPr/>
          </p:nvSpPr>
          <p:spPr>
            <a:xfrm>
              <a:off x="-877001" y="1021928"/>
              <a:ext cx="638316" cy="261610"/>
            </a:xfrm>
            <a:prstGeom prst="rect">
              <a:avLst/>
            </a:prstGeom>
            <a:noFill/>
          </p:spPr>
          <p:txBody>
            <a:bodyPr wrap="none" rtlCol="0">
              <a:spAutoFit/>
            </a:bodyPr>
            <a:lstStyle/>
            <a:p>
              <a:pPr algn="ctr"/>
              <a:r>
                <a:rPr lang="pl-PL" sz="1100" b="1" dirty="0">
                  <a:solidFill>
                    <a:schemeClr val="bg1"/>
                  </a:solidFill>
                </a:rPr>
                <a:t>ETAPA I</a:t>
              </a:r>
            </a:p>
          </p:txBody>
        </p:sp>
        <p:pic>
          <p:nvPicPr>
            <p:cNvPr id="85" name="Grafika 84" descr="Zrównoważony rozwój">
              <a:extLst>
                <a:ext uri="{FF2B5EF4-FFF2-40B4-BE49-F238E27FC236}">
                  <a16:creationId xmlns:a16="http://schemas.microsoft.com/office/drawing/2014/main" id="{199399A2-3595-4205-830B-4C562FEC0F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604537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26" name="Strzałka: pięciokąt 7">
            <a:extLst>
              <a:ext uri="{FF2B5EF4-FFF2-40B4-BE49-F238E27FC236}">
                <a16:creationId xmlns:a16="http://schemas.microsoft.com/office/drawing/2014/main" id="{03729362-5A57-4EC1-82C4-7981889CC20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27" name="Grupa 26">
            <a:extLst>
              <a:ext uri="{FF2B5EF4-FFF2-40B4-BE49-F238E27FC236}">
                <a16:creationId xmlns:a16="http://schemas.microsoft.com/office/drawing/2014/main" id="{09C7420F-07B6-4DD4-9F52-14E3E9AE4472}"/>
              </a:ext>
            </a:extLst>
          </p:cNvPr>
          <p:cNvGrpSpPr/>
          <p:nvPr/>
        </p:nvGrpSpPr>
        <p:grpSpPr>
          <a:xfrm>
            <a:off x="11037538" y="6452514"/>
            <a:ext cx="1372655" cy="307777"/>
            <a:chOff x="10648549" y="6251477"/>
            <a:chExt cx="1247866" cy="307777"/>
          </a:xfrm>
        </p:grpSpPr>
        <p:sp>
          <p:nvSpPr>
            <p:cNvPr id="28" name="Trójkąt równoramienny 27">
              <a:extLst>
                <a:ext uri="{FF2B5EF4-FFF2-40B4-BE49-F238E27FC236}">
                  <a16:creationId xmlns:a16="http://schemas.microsoft.com/office/drawing/2014/main" id="{6AA7E8D7-25B6-44CB-BA1D-1A9F7A5C1B53}"/>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5E320DF-0014-4C28-BA3F-396586BE9E3B}"/>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
        <p:nvSpPr>
          <p:cNvPr id="30" name="Prostokąt 29">
            <a:extLst>
              <a:ext uri="{FF2B5EF4-FFF2-40B4-BE49-F238E27FC236}">
                <a16:creationId xmlns:a16="http://schemas.microsoft.com/office/drawing/2014/main" id="{F84BAF81-195B-4571-BEF4-970F16A5573C}"/>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33">
            <a:extLst>
              <a:ext uri="{FF2B5EF4-FFF2-40B4-BE49-F238E27FC236}">
                <a16:creationId xmlns:a16="http://schemas.microsoft.com/office/drawing/2014/main" id="{3A9EB801-2715-49B7-A0E6-520585B8E2A9}"/>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E6A94844-AADB-48D4-8506-AE75B19B9953}"/>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ETAPA V</a:t>
            </a:r>
          </a:p>
        </p:txBody>
      </p:sp>
      <p:grpSp>
        <p:nvGrpSpPr>
          <p:cNvPr id="36" name="Grupa 35">
            <a:extLst>
              <a:ext uri="{FF2B5EF4-FFF2-40B4-BE49-F238E27FC236}">
                <a16:creationId xmlns:a16="http://schemas.microsoft.com/office/drawing/2014/main" id="{DBC6AF34-5DD8-4B2C-92EF-2C7526DD1E9C}"/>
              </a:ext>
            </a:extLst>
          </p:cNvPr>
          <p:cNvGrpSpPr/>
          <p:nvPr/>
        </p:nvGrpSpPr>
        <p:grpSpPr>
          <a:xfrm>
            <a:off x="320060" y="5552884"/>
            <a:ext cx="599844" cy="662268"/>
            <a:chOff x="329585" y="5552884"/>
            <a:chExt cx="599844" cy="662268"/>
          </a:xfrm>
        </p:grpSpPr>
        <p:sp>
          <p:nvSpPr>
            <p:cNvPr id="37" name="pole tekstowe 36">
              <a:hlinkClick r:id="rId13" action="ppaction://hlinksldjump"/>
              <a:extLst>
                <a:ext uri="{FF2B5EF4-FFF2-40B4-BE49-F238E27FC236}">
                  <a16:creationId xmlns:a16="http://schemas.microsoft.com/office/drawing/2014/main" id="{B7E478E3-6862-4D84-9D8F-74A27F6E5FC4}"/>
                </a:ext>
              </a:extLst>
            </p:cNvPr>
            <p:cNvSpPr txBox="1"/>
            <p:nvPr/>
          </p:nvSpPr>
          <p:spPr>
            <a:xfrm>
              <a:off x="329585" y="5953542"/>
              <a:ext cx="599844" cy="261610"/>
            </a:xfrm>
            <a:prstGeom prst="rect">
              <a:avLst/>
            </a:prstGeom>
            <a:noFill/>
          </p:spPr>
          <p:txBody>
            <a:bodyPr wrap="none" rtlCol="0">
              <a:spAutoFit/>
            </a:bodyPr>
            <a:lstStyle/>
            <a:p>
              <a:pPr algn="ctr"/>
              <a:r>
                <a:rPr lang="pl-PL" sz="1100" b="1" dirty="0">
                  <a:noFill/>
                </a:rPr>
                <a:t>ETAP V</a:t>
              </a:r>
            </a:p>
          </p:txBody>
        </p:sp>
        <p:pic>
          <p:nvPicPr>
            <p:cNvPr id="38" name="Grafika 37" descr="Lista kontrolna">
              <a:hlinkClick r:id="rId13" action="ppaction://hlinksldjump"/>
              <a:extLst>
                <a:ext uri="{FF2B5EF4-FFF2-40B4-BE49-F238E27FC236}">
                  <a16:creationId xmlns:a16="http://schemas.microsoft.com/office/drawing/2014/main" id="{9094FCF1-0ADF-4F96-89EA-0C27489DD5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9" name="Grupa 38">
            <a:extLst>
              <a:ext uri="{FF2B5EF4-FFF2-40B4-BE49-F238E27FC236}">
                <a16:creationId xmlns:a16="http://schemas.microsoft.com/office/drawing/2014/main" id="{214F99B7-396C-49D7-BC0E-C29E2064029A}"/>
              </a:ext>
            </a:extLst>
          </p:cNvPr>
          <p:cNvGrpSpPr/>
          <p:nvPr/>
        </p:nvGrpSpPr>
        <p:grpSpPr>
          <a:xfrm>
            <a:off x="263955" y="3127993"/>
            <a:ext cx="712054" cy="673289"/>
            <a:chOff x="273480" y="3127993"/>
            <a:chExt cx="712054" cy="673289"/>
          </a:xfrm>
        </p:grpSpPr>
        <p:sp>
          <p:nvSpPr>
            <p:cNvPr id="40" name="pole tekstowe 39">
              <a:hlinkClick r:id="rId16" action="ppaction://hlinksldjump"/>
              <a:extLst>
                <a:ext uri="{FF2B5EF4-FFF2-40B4-BE49-F238E27FC236}">
                  <a16:creationId xmlns:a16="http://schemas.microsoft.com/office/drawing/2014/main" id="{C832F324-0878-4CA9-A1F5-01640AF67102}"/>
                </a:ext>
              </a:extLst>
            </p:cNvPr>
            <p:cNvSpPr txBox="1"/>
            <p:nvPr/>
          </p:nvSpPr>
          <p:spPr>
            <a:xfrm>
              <a:off x="273480" y="3539672"/>
              <a:ext cx="712054" cy="261610"/>
            </a:xfrm>
            <a:prstGeom prst="rect">
              <a:avLst/>
            </a:prstGeom>
            <a:noFill/>
          </p:spPr>
          <p:txBody>
            <a:bodyPr wrap="none" rtlCol="0">
              <a:spAutoFit/>
            </a:bodyPr>
            <a:lstStyle/>
            <a:p>
              <a:pPr algn="ctr"/>
              <a:r>
                <a:rPr lang="pl-PL" sz="1100" b="1" dirty="0">
                  <a:solidFill>
                    <a:schemeClr val="bg1">
                      <a:lumMod val="50000"/>
                    </a:schemeClr>
                  </a:solidFill>
                </a:rPr>
                <a:t>ETAPA III</a:t>
              </a:r>
            </a:p>
          </p:txBody>
        </p:sp>
        <p:pic>
          <p:nvPicPr>
            <p:cNvPr id="41" name="Grafika 40" descr="Diament">
              <a:hlinkClick r:id="rId16" action="ppaction://hlinksldjump"/>
              <a:extLst>
                <a:ext uri="{FF2B5EF4-FFF2-40B4-BE49-F238E27FC236}">
                  <a16:creationId xmlns:a16="http://schemas.microsoft.com/office/drawing/2014/main" id="{05E7C111-08A1-40BF-9EE5-E3C7AF170A2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42" name="Grupa 41">
            <a:extLst>
              <a:ext uri="{FF2B5EF4-FFF2-40B4-BE49-F238E27FC236}">
                <a16:creationId xmlns:a16="http://schemas.microsoft.com/office/drawing/2014/main" id="{BE5FA6E9-F342-4607-9548-5291909C9D2F}"/>
              </a:ext>
            </a:extLst>
          </p:cNvPr>
          <p:cNvGrpSpPr/>
          <p:nvPr/>
        </p:nvGrpSpPr>
        <p:grpSpPr>
          <a:xfrm>
            <a:off x="282388" y="1873931"/>
            <a:ext cx="675186" cy="660098"/>
            <a:chOff x="291913" y="1873931"/>
            <a:chExt cx="675186" cy="660098"/>
          </a:xfrm>
        </p:grpSpPr>
        <p:sp>
          <p:nvSpPr>
            <p:cNvPr id="43" name="pole tekstowe 42">
              <a:hlinkClick r:id="rId19" action="ppaction://hlinksldjump"/>
              <a:extLst>
                <a:ext uri="{FF2B5EF4-FFF2-40B4-BE49-F238E27FC236}">
                  <a16:creationId xmlns:a16="http://schemas.microsoft.com/office/drawing/2014/main" id="{6F4D81AC-42BD-427E-B3CA-E18662EC9C90}"/>
                </a:ext>
              </a:extLst>
            </p:cNvPr>
            <p:cNvSpPr txBox="1"/>
            <p:nvPr/>
          </p:nvSpPr>
          <p:spPr>
            <a:xfrm>
              <a:off x="291913" y="2272419"/>
              <a:ext cx="675186" cy="261610"/>
            </a:xfrm>
            <a:prstGeom prst="rect">
              <a:avLst/>
            </a:prstGeom>
            <a:noFill/>
          </p:spPr>
          <p:txBody>
            <a:bodyPr wrap="none" rtlCol="0">
              <a:spAutoFit/>
            </a:bodyPr>
            <a:lstStyle/>
            <a:p>
              <a:pPr algn="ctr"/>
              <a:r>
                <a:rPr lang="pl-PL" sz="1100" b="1" i="1" dirty="0">
                  <a:solidFill>
                    <a:schemeClr val="bg1">
                      <a:lumMod val="50000"/>
                    </a:schemeClr>
                  </a:solidFill>
                </a:rPr>
                <a:t>ETAPA II</a:t>
              </a:r>
            </a:p>
          </p:txBody>
        </p:sp>
        <p:pic>
          <p:nvPicPr>
            <p:cNvPr id="44" name="Grafika 43" descr="Szkło powiększające">
              <a:hlinkClick r:id="rId19" action="ppaction://hlinksldjump"/>
              <a:extLst>
                <a:ext uri="{FF2B5EF4-FFF2-40B4-BE49-F238E27FC236}">
                  <a16:creationId xmlns:a16="http://schemas.microsoft.com/office/drawing/2014/main" id="{831474CD-A292-4A2D-9E78-71D8D68C0F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5" name="Grupa 44">
            <a:extLst>
              <a:ext uri="{FF2B5EF4-FFF2-40B4-BE49-F238E27FC236}">
                <a16:creationId xmlns:a16="http://schemas.microsoft.com/office/drawing/2014/main" id="{5763C1B3-6C5C-4BE5-97EE-E1880380314F}"/>
              </a:ext>
            </a:extLst>
          </p:cNvPr>
          <p:cNvGrpSpPr/>
          <p:nvPr/>
        </p:nvGrpSpPr>
        <p:grpSpPr>
          <a:xfrm>
            <a:off x="259146" y="4365184"/>
            <a:ext cx="721672" cy="645319"/>
            <a:chOff x="268671" y="4365184"/>
            <a:chExt cx="721672" cy="645319"/>
          </a:xfrm>
        </p:grpSpPr>
        <p:sp>
          <p:nvSpPr>
            <p:cNvPr id="46" name="pole tekstowe 45">
              <a:hlinkClick r:id="rId22" action="ppaction://hlinksldjump"/>
              <a:extLst>
                <a:ext uri="{FF2B5EF4-FFF2-40B4-BE49-F238E27FC236}">
                  <a16:creationId xmlns:a16="http://schemas.microsoft.com/office/drawing/2014/main" id="{F8B07EB8-96FD-4C7A-830D-E9AF89605725}"/>
                </a:ext>
              </a:extLst>
            </p:cNvPr>
            <p:cNvSpPr txBox="1"/>
            <p:nvPr/>
          </p:nvSpPr>
          <p:spPr>
            <a:xfrm>
              <a:off x="268671" y="4748893"/>
              <a:ext cx="721672" cy="261610"/>
            </a:xfrm>
            <a:prstGeom prst="rect">
              <a:avLst/>
            </a:prstGeom>
            <a:noFill/>
          </p:spPr>
          <p:txBody>
            <a:bodyPr wrap="none" rtlCol="0">
              <a:spAutoFit/>
            </a:bodyPr>
            <a:lstStyle/>
            <a:p>
              <a:pPr algn="ctr"/>
              <a:r>
                <a:rPr lang="pl-PL" sz="1100" b="1" dirty="0">
                  <a:solidFill>
                    <a:schemeClr val="bg1">
                      <a:lumMod val="50000"/>
                    </a:schemeClr>
                  </a:solidFill>
                </a:rPr>
                <a:t>ETAPA IV</a:t>
              </a:r>
            </a:p>
          </p:txBody>
        </p:sp>
        <p:pic>
          <p:nvPicPr>
            <p:cNvPr id="47" name="Grafika 46" descr="Narzędzia">
              <a:hlinkClick r:id="rId22" action="ppaction://hlinksldjump"/>
              <a:extLst>
                <a:ext uri="{FF2B5EF4-FFF2-40B4-BE49-F238E27FC236}">
                  <a16:creationId xmlns:a16="http://schemas.microsoft.com/office/drawing/2014/main" id="{AA95A0B4-2DCE-40D9-9D56-E334E7F876B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8" name="Grupa 47">
            <a:extLst>
              <a:ext uri="{FF2B5EF4-FFF2-40B4-BE49-F238E27FC236}">
                <a16:creationId xmlns:a16="http://schemas.microsoft.com/office/drawing/2014/main" id="{6AAD02DC-27B1-4F67-A6C5-5E5CDE021C0B}"/>
              </a:ext>
            </a:extLst>
          </p:cNvPr>
          <p:cNvGrpSpPr/>
          <p:nvPr/>
        </p:nvGrpSpPr>
        <p:grpSpPr>
          <a:xfrm>
            <a:off x="300823" y="597763"/>
            <a:ext cx="638316" cy="685775"/>
            <a:chOff x="310348" y="597763"/>
            <a:chExt cx="638316" cy="685775"/>
          </a:xfrm>
        </p:grpSpPr>
        <p:sp>
          <p:nvSpPr>
            <p:cNvPr id="49" name="pole tekstowe 48">
              <a:hlinkClick r:id="rId25" action="ppaction://hlinksldjump"/>
              <a:extLst>
                <a:ext uri="{FF2B5EF4-FFF2-40B4-BE49-F238E27FC236}">
                  <a16:creationId xmlns:a16="http://schemas.microsoft.com/office/drawing/2014/main" id="{97180483-FDED-429C-B4A4-B401CC2E4EFC}"/>
                </a:ext>
              </a:extLst>
            </p:cNvPr>
            <p:cNvSpPr txBox="1"/>
            <p:nvPr/>
          </p:nvSpPr>
          <p:spPr>
            <a:xfrm>
              <a:off x="310348" y="1021928"/>
              <a:ext cx="638316" cy="261610"/>
            </a:xfrm>
            <a:prstGeom prst="rect">
              <a:avLst/>
            </a:prstGeom>
            <a:noFill/>
          </p:spPr>
          <p:txBody>
            <a:bodyPr wrap="none" rtlCol="0">
              <a:spAutoFit/>
            </a:bodyPr>
            <a:lstStyle/>
            <a:p>
              <a:pPr algn="ctr"/>
              <a:r>
                <a:rPr lang="pl-PL" sz="1100" b="1" dirty="0">
                  <a:solidFill>
                    <a:schemeClr val="bg1">
                      <a:lumMod val="50000"/>
                    </a:schemeClr>
                  </a:solidFill>
                </a:rPr>
                <a:t>ETAPA I</a:t>
              </a:r>
            </a:p>
          </p:txBody>
        </p:sp>
        <p:pic>
          <p:nvPicPr>
            <p:cNvPr id="50" name="Grafika 49" descr="Zrównoważony rozwój">
              <a:hlinkClick r:id="rId25" action="ppaction://hlinksldjump"/>
              <a:extLst>
                <a:ext uri="{FF2B5EF4-FFF2-40B4-BE49-F238E27FC236}">
                  <a16:creationId xmlns:a16="http://schemas.microsoft.com/office/drawing/2014/main" id="{237A5863-B0F5-4A8F-9320-6149BC92857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2407923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Effect transition="in" filter="fade">
                                      <p:cBhvr>
                                        <p:cTn id="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150126" y="-3068940"/>
            <a:ext cx="12342125"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F1003AED-825C-43CA-B596-217EE182FD8F}"/>
              </a:ext>
            </a:extLst>
          </p:cNvPr>
          <p:cNvSpPr txBox="1"/>
          <p:nvPr/>
        </p:nvSpPr>
        <p:spPr>
          <a:xfrm>
            <a:off x="952689" y="3270381"/>
            <a:ext cx="7378364" cy="2800767"/>
          </a:xfrm>
          <a:prstGeom prst="rect">
            <a:avLst/>
          </a:prstGeom>
          <a:noFill/>
        </p:spPr>
        <p:txBody>
          <a:bodyPr wrap="square" rtlCol="0">
            <a:spAutoFit/>
          </a:bodyPr>
          <a:lstStyle/>
          <a:p>
            <a:r>
              <a:rPr lang="pl-PL" sz="4400" b="1" dirty="0">
                <a:solidFill>
                  <a:schemeClr val="bg1"/>
                </a:solidFill>
                <a:latin typeface="Century Gothic" panose="020B0502020202020204" pitchFamily="34" charset="0"/>
              </a:rPr>
              <a:t>Korzyści</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wynikające</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z zakupu części regenerowanych</a:t>
            </a:r>
          </a:p>
        </p:txBody>
      </p:sp>
      <p:sp>
        <p:nvSpPr>
          <p:cNvPr id="11" name="pole tekstowe 10">
            <a:extLst>
              <a:ext uri="{FF2B5EF4-FFF2-40B4-BE49-F238E27FC236}">
                <a16:creationId xmlns:a16="http://schemas.microsoft.com/office/drawing/2014/main" id="{DC8115E0-E4A7-4FD3-B40D-8970B3798273}"/>
              </a:ext>
            </a:extLst>
          </p:cNvPr>
          <p:cNvSpPr txBox="1"/>
          <p:nvPr/>
        </p:nvSpPr>
        <p:spPr>
          <a:xfrm>
            <a:off x="966335" y="3358169"/>
            <a:ext cx="7378364" cy="2585323"/>
          </a:xfrm>
          <a:prstGeom prst="rect">
            <a:avLst/>
          </a:prstGeom>
          <a:noFill/>
        </p:spPr>
        <p:txBody>
          <a:bodyPr wrap="square" rtlCol="0">
            <a:spAutoFit/>
          </a:bodyPr>
          <a:lstStyle/>
          <a:p>
            <a:r>
              <a:rPr lang="pl-PL" sz="5400" b="1" dirty="0" err="1">
                <a:solidFill>
                  <a:schemeClr val="bg1"/>
                </a:solidFill>
                <a:latin typeface="Century Gothic" panose="020B0502020202020204" pitchFamily="34" charset="0"/>
              </a:rPr>
              <a:t>Ventajas</a:t>
            </a:r>
            <a:r>
              <a:rPr lang="pl-PL" sz="5400" b="1" dirty="0">
                <a:solidFill>
                  <a:schemeClr val="bg1"/>
                </a:solidFill>
                <a:latin typeface="Century Gothic" panose="020B0502020202020204" pitchFamily="34" charset="0"/>
              </a:rPr>
              <a:t> </a:t>
            </a:r>
            <a:r>
              <a:rPr lang="es-ES" sz="5400" b="1" dirty="0">
                <a:solidFill>
                  <a:schemeClr val="bg1"/>
                </a:solidFill>
                <a:latin typeface="Century Gothic" panose="020B0502020202020204" pitchFamily="34" charset="0"/>
              </a:rPr>
              <a:t>de la compra de piezas </a:t>
            </a:r>
            <a:r>
              <a:rPr lang="pl-PL" sz="5400" b="1" dirty="0" err="1">
                <a:solidFill>
                  <a:schemeClr val="bg1"/>
                </a:solidFill>
                <a:latin typeface="Century Gothic" panose="020B0502020202020204" pitchFamily="34" charset="0"/>
              </a:rPr>
              <a:t>remanufacturadas</a:t>
            </a:r>
            <a:r>
              <a:rPr lang="pl-PL" sz="5400" b="1" dirty="0">
                <a:solidFill>
                  <a:schemeClr val="bg1"/>
                </a:solidFill>
                <a:latin typeface="Century Gothic" panose="020B0502020202020204" pitchFamily="34" charset="0"/>
              </a:rPr>
              <a:t>.</a:t>
            </a:r>
          </a:p>
        </p:txBody>
      </p:sp>
      <p:pic>
        <p:nvPicPr>
          <p:cNvPr id="12" name="Obraz 11">
            <a:extLst>
              <a:ext uri="{FF2B5EF4-FFF2-40B4-BE49-F238E27FC236}">
                <a16:creationId xmlns:a16="http://schemas.microsoft.com/office/drawing/2014/main" id="{08E6964D-3669-4A74-B311-0AB70B828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71641">
            <a:off x="7071484" y="75944"/>
            <a:ext cx="4684105" cy="4684105"/>
          </a:xfrm>
          <a:prstGeom prst="rect">
            <a:avLst/>
          </a:prstGeom>
        </p:spPr>
      </p:pic>
    </p:spTree>
    <p:extLst>
      <p:ext uri="{BB962C8B-B14F-4D97-AF65-F5344CB8AC3E}">
        <p14:creationId xmlns:p14="http://schemas.microsoft.com/office/powerpoint/2010/main" val="330371263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54436906"/>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hidden="1">
            <a:extLst>
              <a:ext uri="{FF2B5EF4-FFF2-40B4-BE49-F238E27FC236}">
                <a16:creationId xmlns:a16="http://schemas.microsoft.com/office/drawing/2014/main" id="{8E6BA59A-4FCE-4AC5-AB10-69913FE38338}"/>
              </a:ext>
            </a:extLst>
          </p:cNvPr>
          <p:cNvPicPr>
            <a:picLocks noChangeAspect="1"/>
          </p:cNvPicPr>
          <p:nvPr/>
        </p:nvPicPr>
        <p:blipFill rotWithShape="1">
          <a:blip r:embed="rId2">
            <a:extLst>
              <a:ext uri="{28A0092B-C50C-407E-A947-70E740481C1C}">
                <a14:useLocalDpi xmlns:a14="http://schemas.microsoft.com/office/drawing/2010/main" val="0"/>
              </a:ext>
            </a:extLst>
          </a:blip>
          <a:srcRect l="9865" r="28575"/>
          <a:stretch/>
        </p:blipFill>
        <p:spPr>
          <a:xfrm>
            <a:off x="-756884" y="-173220"/>
            <a:ext cx="5922440" cy="7204439"/>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3">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852DFDDF-1094-4745-B54F-E060D9586257}"/>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0DC3E512-1074-43A1-B76C-81A143BB91CB}"/>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7" name="Grupa 16">
            <a:extLst>
              <a:ext uri="{FF2B5EF4-FFF2-40B4-BE49-F238E27FC236}">
                <a16:creationId xmlns:a16="http://schemas.microsoft.com/office/drawing/2014/main" id="{346B0BB4-D628-4C3C-B849-3E2CB4740FF3}"/>
              </a:ext>
            </a:extLst>
          </p:cNvPr>
          <p:cNvGrpSpPr/>
          <p:nvPr/>
        </p:nvGrpSpPr>
        <p:grpSpPr>
          <a:xfrm>
            <a:off x="-4025209" y="-2326252"/>
            <a:ext cx="10176335" cy="10051623"/>
            <a:chOff x="-2506332" y="-1946179"/>
            <a:chExt cx="10176335" cy="10051623"/>
          </a:xfrm>
        </p:grpSpPr>
        <p:sp>
          <p:nvSpPr>
            <p:cNvPr id="20" name="Sześciokąt 19">
              <a:extLst>
                <a:ext uri="{FF2B5EF4-FFF2-40B4-BE49-F238E27FC236}">
                  <a16:creationId xmlns:a16="http://schemas.microsoft.com/office/drawing/2014/main" id="{05C74E94-1589-4AB7-B926-9C830D559F0A}"/>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Sześciokąt 20">
              <a:extLst>
                <a:ext uri="{FF2B5EF4-FFF2-40B4-BE49-F238E27FC236}">
                  <a16:creationId xmlns:a16="http://schemas.microsoft.com/office/drawing/2014/main" id="{F47F6DB7-9AD1-4BDD-AAB6-864E2DCF1D80}"/>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3898C77-B2A9-4663-AB6E-DA7C2CD959E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AF225657-79EB-45FD-AB3A-178248CD8B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116713AA-030D-45B7-8E04-F049A62D32F0}"/>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7FC64173-1EF0-4423-8DF3-F1A3B563C732}"/>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44DA913E-AB1E-4A75-A33C-AB86EC5E6D65}"/>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4965F31A-1FAF-4E7B-AF87-9750D0AC62FA}"/>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02E2F6BB-9910-480B-8B9F-CB7C1DBA7BE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180813A5-7A16-4D20-908C-B9DF70E11AB0}"/>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205E2CB5-FDA3-4BAC-A63F-AE8AA49B9AE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E5A5549A-F3FC-49F0-AEC6-D554FE48F61A}"/>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EE97A05B-D2F6-4878-9B27-515FCF88565B}"/>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cxnSp>
        <p:nvCxnSpPr>
          <p:cNvPr id="33" name="Łącznik prosty ze strzałką 32">
            <a:extLst>
              <a:ext uri="{FF2B5EF4-FFF2-40B4-BE49-F238E27FC236}">
                <a16:creationId xmlns:a16="http://schemas.microsoft.com/office/drawing/2014/main" id="{27225A10-04B2-4374-9D3B-7639AC000ECE}"/>
              </a:ext>
            </a:extLst>
          </p:cNvPr>
          <p:cNvCxnSpPr>
            <a:cxnSpLocks/>
          </p:cNvCxnSpPr>
          <p:nvPr/>
        </p:nvCxnSpPr>
        <p:spPr>
          <a:xfrm rot="-9720000">
            <a:off x="5524359" y="3693333"/>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0C0630B6-C222-49B3-9C07-F955DAF4C532}"/>
              </a:ext>
            </a:extLst>
          </p:cNvPr>
          <p:cNvCxnSpPr>
            <a:cxnSpLocks/>
          </p:cNvCxnSpPr>
          <p:nvPr/>
        </p:nvCxnSpPr>
        <p:spPr>
          <a:xfrm rot="-7680000">
            <a:off x="5568655" y="335029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a:extLst>
              <a:ext uri="{FF2B5EF4-FFF2-40B4-BE49-F238E27FC236}">
                <a16:creationId xmlns:a16="http://schemas.microsoft.com/office/drawing/2014/main" id="{FF24E8B3-8C25-422A-8F5E-6E2B2B497E59}"/>
              </a:ext>
            </a:extLst>
          </p:cNvPr>
          <p:cNvCxnSpPr>
            <a:cxnSpLocks/>
          </p:cNvCxnSpPr>
          <p:nvPr/>
        </p:nvCxnSpPr>
        <p:spPr>
          <a:xfrm rot="-5400000">
            <a:off x="5564795" y="3515836"/>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a:extLst>
              <a:ext uri="{FF2B5EF4-FFF2-40B4-BE49-F238E27FC236}">
                <a16:creationId xmlns:a16="http://schemas.microsoft.com/office/drawing/2014/main" id="{231D2329-9AB8-4681-B22A-9B3091AD64FF}"/>
              </a:ext>
            </a:extLst>
          </p:cNvPr>
          <p:cNvCxnSpPr>
            <a:cxnSpLocks/>
          </p:cNvCxnSpPr>
          <p:nvPr/>
        </p:nvCxnSpPr>
        <p:spPr>
          <a:xfrm rot="-11820000">
            <a:off x="5634577" y="331535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a:extLst>
              <a:ext uri="{FF2B5EF4-FFF2-40B4-BE49-F238E27FC236}">
                <a16:creationId xmlns:a16="http://schemas.microsoft.com/office/drawing/2014/main" id="{D6D259FC-1395-4F9B-95EA-E26D8D3BA8A0}"/>
              </a:ext>
            </a:extLst>
          </p:cNvPr>
          <p:cNvCxnSpPr>
            <a:cxnSpLocks/>
          </p:cNvCxnSpPr>
          <p:nvPr/>
        </p:nvCxnSpPr>
        <p:spPr>
          <a:xfrm rot="-13920000">
            <a:off x="5666277" y="33583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a:extLst>
              <a:ext uri="{FF2B5EF4-FFF2-40B4-BE49-F238E27FC236}">
                <a16:creationId xmlns:a16="http://schemas.microsoft.com/office/drawing/2014/main" id="{8183396B-0F48-4DD9-A1F8-D1E71A1C8AE5}"/>
              </a:ext>
            </a:extLst>
          </p:cNvPr>
          <p:cNvCxnSpPr>
            <a:cxnSpLocks/>
          </p:cNvCxnSpPr>
          <p:nvPr/>
        </p:nvCxnSpPr>
        <p:spPr>
          <a:xfrm rot="-16200000">
            <a:off x="5576210" y="3511295"/>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E4F5182D-9BF8-46C3-8839-B22AE5B6F472}"/>
              </a:ext>
            </a:extLst>
          </p:cNvPr>
          <p:cNvCxnSpPr>
            <a:cxnSpLocks/>
          </p:cNvCxnSpPr>
          <p:nvPr/>
        </p:nvCxnSpPr>
        <p:spPr>
          <a:xfrm rot="13920000" flipH="1">
            <a:off x="5480845" y="335029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a:extLst>
              <a:ext uri="{FF2B5EF4-FFF2-40B4-BE49-F238E27FC236}">
                <a16:creationId xmlns:a16="http://schemas.microsoft.com/office/drawing/2014/main" id="{58A7C206-018C-4E53-BB72-5DFB1E0CA72D}"/>
              </a:ext>
            </a:extLst>
          </p:cNvPr>
          <p:cNvCxnSpPr>
            <a:cxnSpLocks/>
          </p:cNvCxnSpPr>
          <p:nvPr/>
        </p:nvCxnSpPr>
        <p:spPr>
          <a:xfrm rot="11820000" flipH="1">
            <a:off x="5529014" y="32910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3C9BC075-5E73-437E-8B46-CE7096FC572B}"/>
              </a:ext>
            </a:extLst>
          </p:cNvPr>
          <p:cNvCxnSpPr>
            <a:cxnSpLocks/>
          </p:cNvCxnSpPr>
          <p:nvPr/>
        </p:nvCxnSpPr>
        <p:spPr>
          <a:xfrm rot="9720000" flipH="1">
            <a:off x="5468139" y="349775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798688DD-3685-4AC5-BC12-316C5A6E3FE6}"/>
              </a:ext>
            </a:extLst>
          </p:cNvPr>
          <p:cNvCxnSpPr>
            <a:cxnSpLocks/>
          </p:cNvCxnSpPr>
          <p:nvPr/>
        </p:nvCxnSpPr>
        <p:spPr>
          <a:xfrm rot="7680000" flipH="1">
            <a:off x="5524701" y="355246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3" name="Grupa 42">
            <a:extLst>
              <a:ext uri="{FF2B5EF4-FFF2-40B4-BE49-F238E27FC236}">
                <a16:creationId xmlns:a16="http://schemas.microsoft.com/office/drawing/2014/main" id="{A183AD74-F30C-4721-8276-797FE182FA9A}"/>
              </a:ext>
            </a:extLst>
          </p:cNvPr>
          <p:cNvGrpSpPr/>
          <p:nvPr/>
        </p:nvGrpSpPr>
        <p:grpSpPr>
          <a:xfrm>
            <a:off x="7061463" y="1249322"/>
            <a:ext cx="921317" cy="921317"/>
            <a:chOff x="6910402" y="1753366"/>
            <a:chExt cx="921317" cy="921317"/>
          </a:xfrm>
        </p:grpSpPr>
        <p:sp>
          <p:nvSpPr>
            <p:cNvPr id="44" name="Owal 43">
              <a:extLst>
                <a:ext uri="{FF2B5EF4-FFF2-40B4-BE49-F238E27FC236}">
                  <a16:creationId xmlns:a16="http://schemas.microsoft.com/office/drawing/2014/main" id="{66E1FBE1-608E-4383-957B-32FB7B52D341}"/>
                </a:ext>
              </a:extLst>
            </p:cNvPr>
            <p:cNvSpPr/>
            <p:nvPr/>
          </p:nvSpPr>
          <p:spPr>
            <a:xfrm>
              <a:off x="6910402" y="1753366"/>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5" name="Grafika 44" descr="Lista kontrolna (od prawej do lewej)">
              <a:extLst>
                <a:ext uri="{FF2B5EF4-FFF2-40B4-BE49-F238E27FC236}">
                  <a16:creationId xmlns:a16="http://schemas.microsoft.com/office/drawing/2014/main" id="{5D9F2070-55AE-47FE-BFAD-D46105F6D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450" y="1922454"/>
              <a:ext cx="567771" cy="567771"/>
            </a:xfrm>
            <a:prstGeom prst="rect">
              <a:avLst/>
            </a:prstGeom>
          </p:spPr>
        </p:pic>
      </p:grpSp>
      <p:grpSp>
        <p:nvGrpSpPr>
          <p:cNvPr id="46" name="Grupa 45">
            <a:extLst>
              <a:ext uri="{FF2B5EF4-FFF2-40B4-BE49-F238E27FC236}">
                <a16:creationId xmlns:a16="http://schemas.microsoft.com/office/drawing/2014/main" id="{74D21B71-5D82-41EE-937E-8C70E3D3C6D1}"/>
              </a:ext>
            </a:extLst>
          </p:cNvPr>
          <p:cNvGrpSpPr/>
          <p:nvPr/>
        </p:nvGrpSpPr>
        <p:grpSpPr>
          <a:xfrm>
            <a:off x="7772105" y="2353940"/>
            <a:ext cx="921317" cy="921317"/>
            <a:chOff x="7512628" y="2905211"/>
            <a:chExt cx="921317" cy="921317"/>
          </a:xfrm>
        </p:grpSpPr>
        <p:sp>
          <p:nvSpPr>
            <p:cNvPr id="47" name="Owal 46">
              <a:extLst>
                <a:ext uri="{FF2B5EF4-FFF2-40B4-BE49-F238E27FC236}">
                  <a16:creationId xmlns:a16="http://schemas.microsoft.com/office/drawing/2014/main" id="{FF3C177A-558A-4664-A74C-041D0C17970C}"/>
                </a:ext>
              </a:extLst>
            </p:cNvPr>
            <p:cNvSpPr/>
            <p:nvPr/>
          </p:nvSpPr>
          <p:spPr>
            <a:xfrm>
              <a:off x="7512628" y="2905211"/>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8" name="Obraz 47">
              <a:extLst>
                <a:ext uri="{FF2B5EF4-FFF2-40B4-BE49-F238E27FC236}">
                  <a16:creationId xmlns:a16="http://schemas.microsoft.com/office/drawing/2014/main" id="{723E4A84-8A5A-468D-AD87-C2DE56F94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140" y="3103704"/>
              <a:ext cx="528174" cy="528174"/>
            </a:xfrm>
            <a:prstGeom prst="rect">
              <a:avLst/>
            </a:prstGeom>
          </p:spPr>
        </p:pic>
      </p:grpSp>
      <p:grpSp>
        <p:nvGrpSpPr>
          <p:cNvPr id="49" name="Grupa 48">
            <a:extLst>
              <a:ext uri="{FF2B5EF4-FFF2-40B4-BE49-F238E27FC236}">
                <a16:creationId xmlns:a16="http://schemas.microsoft.com/office/drawing/2014/main" id="{2DF8EFD0-4E96-4073-99E0-A3489B73CEA2}"/>
              </a:ext>
            </a:extLst>
          </p:cNvPr>
          <p:cNvGrpSpPr/>
          <p:nvPr/>
        </p:nvGrpSpPr>
        <p:grpSpPr>
          <a:xfrm>
            <a:off x="7773275" y="3648407"/>
            <a:ext cx="921317" cy="921317"/>
            <a:chOff x="7310232" y="4133284"/>
            <a:chExt cx="921317" cy="921317"/>
          </a:xfrm>
        </p:grpSpPr>
        <p:sp>
          <p:nvSpPr>
            <p:cNvPr id="50" name="Owal 49">
              <a:extLst>
                <a:ext uri="{FF2B5EF4-FFF2-40B4-BE49-F238E27FC236}">
                  <a16:creationId xmlns:a16="http://schemas.microsoft.com/office/drawing/2014/main" id="{26C6D7D4-4C45-4B1D-A53D-86BB54E50084}"/>
                </a:ext>
              </a:extLst>
            </p:cNvPr>
            <p:cNvSpPr/>
            <p:nvPr/>
          </p:nvSpPr>
          <p:spPr>
            <a:xfrm>
              <a:off x="7310232" y="41332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1" name="Grafika 50" descr="Diament">
              <a:extLst>
                <a:ext uri="{FF2B5EF4-FFF2-40B4-BE49-F238E27FC236}">
                  <a16:creationId xmlns:a16="http://schemas.microsoft.com/office/drawing/2014/main" id="{85E6CF09-C119-4358-B18C-BFD3C5820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7004" y="4338649"/>
              <a:ext cx="567771" cy="567771"/>
            </a:xfrm>
            <a:prstGeom prst="rect">
              <a:avLst/>
            </a:prstGeom>
          </p:spPr>
        </p:pic>
      </p:grpSp>
      <p:grpSp>
        <p:nvGrpSpPr>
          <p:cNvPr id="52" name="Grupa 51">
            <a:extLst>
              <a:ext uri="{FF2B5EF4-FFF2-40B4-BE49-F238E27FC236}">
                <a16:creationId xmlns:a16="http://schemas.microsoft.com/office/drawing/2014/main" id="{8A47A996-D6D3-4E99-BFF7-D7C755599566}"/>
              </a:ext>
            </a:extLst>
          </p:cNvPr>
          <p:cNvGrpSpPr/>
          <p:nvPr/>
        </p:nvGrpSpPr>
        <p:grpSpPr>
          <a:xfrm>
            <a:off x="7065260" y="4733832"/>
            <a:ext cx="921317" cy="921317"/>
            <a:chOff x="6282709" y="4952225"/>
            <a:chExt cx="921317" cy="921317"/>
          </a:xfrm>
        </p:grpSpPr>
        <p:sp>
          <p:nvSpPr>
            <p:cNvPr id="53" name="Owal 52">
              <a:extLst>
                <a:ext uri="{FF2B5EF4-FFF2-40B4-BE49-F238E27FC236}">
                  <a16:creationId xmlns:a16="http://schemas.microsoft.com/office/drawing/2014/main" id="{B63E32F1-5B4B-43B9-BE04-89CA3D61ABCB}"/>
                </a:ext>
              </a:extLst>
            </p:cNvPr>
            <p:cNvSpPr/>
            <p:nvPr/>
          </p:nvSpPr>
          <p:spPr>
            <a:xfrm>
              <a:off x="6282709" y="495222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4" name="Obraz 53">
              <a:extLst>
                <a:ext uri="{FF2B5EF4-FFF2-40B4-BE49-F238E27FC236}">
                  <a16:creationId xmlns:a16="http://schemas.microsoft.com/office/drawing/2014/main" id="{A1B96546-2809-4813-84FC-D6762B5E3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910" y="5140600"/>
              <a:ext cx="544565" cy="544565"/>
            </a:xfrm>
            <a:prstGeom prst="rect">
              <a:avLst/>
            </a:prstGeom>
          </p:spPr>
        </p:pic>
      </p:grpSp>
      <p:grpSp>
        <p:nvGrpSpPr>
          <p:cNvPr id="55" name="Grupa 54">
            <a:extLst>
              <a:ext uri="{FF2B5EF4-FFF2-40B4-BE49-F238E27FC236}">
                <a16:creationId xmlns:a16="http://schemas.microsoft.com/office/drawing/2014/main" id="{288919F0-AFC4-4D7B-8A67-15AB5ADBBCF5}"/>
              </a:ext>
            </a:extLst>
          </p:cNvPr>
          <p:cNvGrpSpPr/>
          <p:nvPr/>
        </p:nvGrpSpPr>
        <p:grpSpPr>
          <a:xfrm>
            <a:off x="5638939" y="5277957"/>
            <a:ext cx="921317" cy="921317"/>
            <a:chOff x="5027857" y="4923884"/>
            <a:chExt cx="921317" cy="921317"/>
          </a:xfrm>
        </p:grpSpPr>
        <p:sp>
          <p:nvSpPr>
            <p:cNvPr id="56" name="Owal 55">
              <a:extLst>
                <a:ext uri="{FF2B5EF4-FFF2-40B4-BE49-F238E27FC236}">
                  <a16:creationId xmlns:a16="http://schemas.microsoft.com/office/drawing/2014/main" id="{7CEDCA01-36DC-486A-8B3C-1BBE969545A9}"/>
                </a:ext>
              </a:extLst>
            </p:cNvPr>
            <p:cNvSpPr/>
            <p:nvPr/>
          </p:nvSpPr>
          <p:spPr>
            <a:xfrm>
              <a:off x="5027857" y="49238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7" name="Obraz 56">
              <a:extLst>
                <a:ext uri="{FF2B5EF4-FFF2-40B4-BE49-F238E27FC236}">
                  <a16:creationId xmlns:a16="http://schemas.microsoft.com/office/drawing/2014/main" id="{71AEFBA3-2F0C-4A11-9418-4755CDDE95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9048" y="5092625"/>
              <a:ext cx="544565" cy="544565"/>
            </a:xfrm>
            <a:prstGeom prst="rect">
              <a:avLst/>
            </a:prstGeom>
          </p:spPr>
        </p:pic>
      </p:grpSp>
      <p:grpSp>
        <p:nvGrpSpPr>
          <p:cNvPr id="58" name="Grupa 57">
            <a:extLst>
              <a:ext uri="{FF2B5EF4-FFF2-40B4-BE49-F238E27FC236}">
                <a16:creationId xmlns:a16="http://schemas.microsoft.com/office/drawing/2014/main" id="{D99368CD-E6FF-4891-9917-564367CDC8DB}"/>
              </a:ext>
            </a:extLst>
          </p:cNvPr>
          <p:cNvGrpSpPr/>
          <p:nvPr/>
        </p:nvGrpSpPr>
        <p:grpSpPr>
          <a:xfrm>
            <a:off x="4200736" y="4743441"/>
            <a:ext cx="921317" cy="921317"/>
            <a:chOff x="3984874" y="4177528"/>
            <a:chExt cx="921317" cy="921317"/>
          </a:xfrm>
        </p:grpSpPr>
        <p:sp>
          <p:nvSpPr>
            <p:cNvPr id="59" name="Owal 58">
              <a:extLst>
                <a:ext uri="{FF2B5EF4-FFF2-40B4-BE49-F238E27FC236}">
                  <a16:creationId xmlns:a16="http://schemas.microsoft.com/office/drawing/2014/main" id="{4C69F96D-921E-448F-8665-ACF85A837D45}"/>
                </a:ext>
              </a:extLst>
            </p:cNvPr>
            <p:cNvSpPr/>
            <p:nvPr/>
          </p:nvSpPr>
          <p:spPr>
            <a:xfrm>
              <a:off x="3984874" y="4177528"/>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0" name="Grafika 59" descr="Wstążka">
              <a:extLst>
                <a:ext uri="{FF2B5EF4-FFF2-40B4-BE49-F238E27FC236}">
                  <a16:creationId xmlns:a16="http://schemas.microsoft.com/office/drawing/2014/main" id="{8FBFF3B6-1EFA-4DF3-B974-B4E0725ECF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49149" y="4371784"/>
              <a:ext cx="567771" cy="567771"/>
            </a:xfrm>
            <a:prstGeom prst="rect">
              <a:avLst/>
            </a:prstGeom>
          </p:spPr>
        </p:pic>
      </p:grpSp>
      <p:grpSp>
        <p:nvGrpSpPr>
          <p:cNvPr id="61" name="Grupa 60">
            <a:extLst>
              <a:ext uri="{FF2B5EF4-FFF2-40B4-BE49-F238E27FC236}">
                <a16:creationId xmlns:a16="http://schemas.microsoft.com/office/drawing/2014/main" id="{BF9CABE8-02A5-4BFD-B49F-9A6F69AB457E}"/>
              </a:ext>
            </a:extLst>
          </p:cNvPr>
          <p:cNvGrpSpPr/>
          <p:nvPr/>
        </p:nvGrpSpPr>
        <p:grpSpPr>
          <a:xfrm>
            <a:off x="3475583" y="3646995"/>
            <a:ext cx="921317" cy="921317"/>
            <a:chOff x="3755097" y="2906635"/>
            <a:chExt cx="921317" cy="921317"/>
          </a:xfrm>
        </p:grpSpPr>
        <p:sp>
          <p:nvSpPr>
            <p:cNvPr id="62" name="Owal 61">
              <a:extLst>
                <a:ext uri="{FF2B5EF4-FFF2-40B4-BE49-F238E27FC236}">
                  <a16:creationId xmlns:a16="http://schemas.microsoft.com/office/drawing/2014/main" id="{7AFD291E-1430-4E07-A09F-A67C000FAE89}"/>
                </a:ext>
              </a:extLst>
            </p:cNvPr>
            <p:cNvSpPr/>
            <p:nvPr/>
          </p:nvSpPr>
          <p:spPr>
            <a:xfrm>
              <a:off x="3755097" y="290663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3" name="Grafika 62" descr="Uniesiony kciuk">
              <a:extLst>
                <a:ext uri="{FF2B5EF4-FFF2-40B4-BE49-F238E27FC236}">
                  <a16:creationId xmlns:a16="http://schemas.microsoft.com/office/drawing/2014/main" id="{ADF42D61-4626-4A13-8995-70582DAF6E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51000" y="3077288"/>
              <a:ext cx="516155" cy="516155"/>
            </a:xfrm>
            <a:prstGeom prst="rect">
              <a:avLst/>
            </a:prstGeom>
          </p:spPr>
        </p:pic>
      </p:grpSp>
      <p:grpSp>
        <p:nvGrpSpPr>
          <p:cNvPr id="64" name="Grupa 63">
            <a:extLst>
              <a:ext uri="{FF2B5EF4-FFF2-40B4-BE49-F238E27FC236}">
                <a16:creationId xmlns:a16="http://schemas.microsoft.com/office/drawing/2014/main" id="{CADB908B-3478-4EA0-822A-4F9897ABC15D}"/>
              </a:ext>
            </a:extLst>
          </p:cNvPr>
          <p:cNvGrpSpPr/>
          <p:nvPr/>
        </p:nvGrpSpPr>
        <p:grpSpPr>
          <a:xfrm>
            <a:off x="3473202" y="2392770"/>
            <a:ext cx="921317" cy="921317"/>
            <a:chOff x="4401484" y="1797609"/>
            <a:chExt cx="921317" cy="921317"/>
          </a:xfrm>
        </p:grpSpPr>
        <p:sp>
          <p:nvSpPr>
            <p:cNvPr id="65" name="Owal 64">
              <a:extLst>
                <a:ext uri="{FF2B5EF4-FFF2-40B4-BE49-F238E27FC236}">
                  <a16:creationId xmlns:a16="http://schemas.microsoft.com/office/drawing/2014/main" id="{EB48F10D-F424-4067-A4F6-0C5A97020B12}"/>
                </a:ext>
              </a:extLst>
            </p:cNvPr>
            <p:cNvSpPr/>
            <p:nvPr/>
          </p:nvSpPr>
          <p:spPr>
            <a:xfrm>
              <a:off x="4401484" y="179760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6" name="Grafika 65" descr="Świnka-skarbonka">
              <a:extLst>
                <a:ext uri="{FF2B5EF4-FFF2-40B4-BE49-F238E27FC236}">
                  <a16:creationId xmlns:a16="http://schemas.microsoft.com/office/drawing/2014/main" id="{DDB7B7F6-BB8E-4B7A-A9C1-C64F752A5C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90696" y="1966578"/>
              <a:ext cx="567771" cy="567771"/>
            </a:xfrm>
            <a:prstGeom prst="rect">
              <a:avLst/>
            </a:prstGeom>
          </p:spPr>
        </p:pic>
      </p:grpSp>
      <p:grpSp>
        <p:nvGrpSpPr>
          <p:cNvPr id="67" name="Grupa 66">
            <a:extLst>
              <a:ext uri="{FF2B5EF4-FFF2-40B4-BE49-F238E27FC236}">
                <a16:creationId xmlns:a16="http://schemas.microsoft.com/office/drawing/2014/main" id="{4C0D71E4-0949-4B8B-902B-A31F16C54E77}"/>
              </a:ext>
            </a:extLst>
          </p:cNvPr>
          <p:cNvGrpSpPr/>
          <p:nvPr/>
        </p:nvGrpSpPr>
        <p:grpSpPr>
          <a:xfrm>
            <a:off x="4206915" y="1288822"/>
            <a:ext cx="921317" cy="921317"/>
            <a:chOff x="4205698" y="1282427"/>
            <a:chExt cx="921317" cy="921317"/>
          </a:xfrm>
        </p:grpSpPr>
        <p:sp>
          <p:nvSpPr>
            <p:cNvPr id="68" name="Owal 67">
              <a:extLst>
                <a:ext uri="{FF2B5EF4-FFF2-40B4-BE49-F238E27FC236}">
                  <a16:creationId xmlns:a16="http://schemas.microsoft.com/office/drawing/2014/main" id="{2A3B9176-EF8F-4C23-925F-15ACD18F2940}"/>
                </a:ext>
              </a:extLst>
            </p:cNvPr>
            <p:cNvSpPr/>
            <p:nvPr/>
          </p:nvSpPr>
          <p:spPr>
            <a:xfrm>
              <a:off x="4205698" y="1282427"/>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9" name="Grafika 68" descr="Szkło powiększające">
              <a:extLst>
                <a:ext uri="{FF2B5EF4-FFF2-40B4-BE49-F238E27FC236}">
                  <a16:creationId xmlns:a16="http://schemas.microsoft.com/office/drawing/2014/main" id="{5E568B62-386A-450E-AD89-A18D82CA73A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79978" y="1445159"/>
              <a:ext cx="567771" cy="567771"/>
            </a:xfrm>
            <a:prstGeom prst="rect">
              <a:avLst/>
            </a:prstGeom>
          </p:spPr>
        </p:pic>
      </p:grpSp>
      <p:sp>
        <p:nvSpPr>
          <p:cNvPr id="70" name="pole tekstowe 69">
            <a:extLst>
              <a:ext uri="{FF2B5EF4-FFF2-40B4-BE49-F238E27FC236}">
                <a16:creationId xmlns:a16="http://schemas.microsoft.com/office/drawing/2014/main" id="{625EFF50-83D2-4FBD-AFE8-9CA6A7A8981C}"/>
              </a:ext>
            </a:extLst>
          </p:cNvPr>
          <p:cNvSpPr txBox="1"/>
          <p:nvPr/>
        </p:nvSpPr>
        <p:spPr>
          <a:xfrm>
            <a:off x="4343410" y="207038"/>
            <a:ext cx="3536524" cy="553998"/>
          </a:xfrm>
          <a:prstGeom prst="rect">
            <a:avLst/>
          </a:prstGeom>
          <a:noFill/>
        </p:spPr>
        <p:txBody>
          <a:bodyPr wrap="square" rtlCol="0">
            <a:spAutoFit/>
          </a:bodyPr>
          <a:lstStyle/>
          <a:p>
            <a:r>
              <a:rPr lang="es-ES" sz="1000" dirty="0">
                <a:latin typeface="Century Gothic" panose="020B0502020202020204" pitchFamily="34" charset="0"/>
              </a:rPr>
              <a:t>Los productos </a:t>
            </a:r>
            <a:r>
              <a:rPr lang="pl-PL" sz="1000" dirty="0" err="1">
                <a:latin typeface="Century Gothic" panose="020B0502020202020204" pitchFamily="34" charset="0"/>
              </a:rPr>
              <a:t>remanufacturados</a:t>
            </a:r>
            <a:r>
              <a:rPr lang="es-ES" sz="1000" dirty="0">
                <a:latin typeface="Century Gothic" panose="020B0502020202020204" pitchFamily="34" charset="0"/>
              </a:rPr>
              <a:t> pueden encontrarse en la </a:t>
            </a:r>
            <a:r>
              <a:rPr lang="pl-PL" sz="1000" dirty="0" err="1">
                <a:latin typeface="Century Gothic" panose="020B0502020202020204" pitchFamily="34" charset="0"/>
              </a:rPr>
              <a:t>tienda</a:t>
            </a:r>
            <a:r>
              <a:rPr lang="pl-PL" sz="1000" dirty="0">
                <a:latin typeface="Century Gothic" panose="020B0502020202020204" pitchFamily="34" charset="0"/>
              </a:rPr>
              <a:t> online</a:t>
            </a:r>
            <a:r>
              <a:rPr lang="es-ES" sz="1000" dirty="0">
                <a:latin typeface="Century Gothic" panose="020B0502020202020204" pitchFamily="34" charset="0"/>
              </a:rPr>
              <a:t> </a:t>
            </a:r>
            <a:r>
              <a:rPr lang="es-ES" sz="1000" dirty="0">
                <a:latin typeface="Century Gothic" panose="020B0502020202020204" pitchFamily="34" charset="0"/>
                <a:hlinkClick r:id="rId19"/>
              </a:rPr>
              <a:t>as-pl.com</a:t>
            </a:r>
            <a:r>
              <a:rPr lang="pl-PL" sz="1000" dirty="0">
                <a:latin typeface="Century Gothic" panose="020B0502020202020204" pitchFamily="34" charset="0"/>
              </a:rPr>
              <a:t>.</a:t>
            </a:r>
            <a:endParaRPr lang="pl-PL" sz="1000" dirty="0"/>
          </a:p>
          <a:p>
            <a:endParaRPr lang="pl-PL" sz="1000" dirty="0">
              <a:latin typeface="Century Gothic" panose="020B0502020202020204" pitchFamily="34" charset="0"/>
            </a:endParaRPr>
          </a:p>
        </p:txBody>
      </p:sp>
      <p:sp>
        <p:nvSpPr>
          <p:cNvPr id="71" name="pole tekstowe 70">
            <a:extLst>
              <a:ext uri="{FF2B5EF4-FFF2-40B4-BE49-F238E27FC236}">
                <a16:creationId xmlns:a16="http://schemas.microsoft.com/office/drawing/2014/main" id="{F0E0884D-9E63-443B-9055-645179D9BCA5}"/>
              </a:ext>
            </a:extLst>
          </p:cNvPr>
          <p:cNvSpPr txBox="1"/>
          <p:nvPr/>
        </p:nvSpPr>
        <p:spPr>
          <a:xfrm>
            <a:off x="8092080" y="1369758"/>
            <a:ext cx="2998159" cy="553998"/>
          </a:xfrm>
          <a:prstGeom prst="rect">
            <a:avLst/>
          </a:prstGeom>
          <a:noFill/>
        </p:spPr>
        <p:txBody>
          <a:bodyPr wrap="square" rtlCol="0">
            <a:spAutoFit/>
          </a:bodyPr>
          <a:lstStyle/>
          <a:p>
            <a:r>
              <a:rPr lang="es-ES" sz="1000" dirty="0">
                <a:latin typeface="Century Gothic" panose="020B0502020202020204" pitchFamily="34" charset="0"/>
              </a:rPr>
              <a:t>Solo son sometidos a </a:t>
            </a:r>
            <a:r>
              <a:rPr lang="pl-PL" sz="1000" dirty="0" err="1">
                <a:latin typeface="Century Gothic" panose="020B0502020202020204" pitchFamily="34" charset="0"/>
              </a:rPr>
              <a:t>remanufacturación</a:t>
            </a:r>
            <a:r>
              <a:rPr lang="es-ES" sz="1000" dirty="0">
                <a:latin typeface="Century Gothic" panose="020B0502020202020204" pitchFamily="34" charset="0"/>
              </a:rPr>
              <a:t> los núcleos seleccionados, que están </a:t>
            </a:r>
            <a:r>
              <a:rPr lang="pl-PL" sz="1000" dirty="0" err="1">
                <a:latin typeface="Century Gothic" panose="020B0502020202020204" pitchFamily="34" charset="0"/>
              </a:rPr>
              <a:t>puestos</a:t>
            </a:r>
            <a:r>
              <a:rPr lang="es-ES" sz="1000" dirty="0">
                <a:latin typeface="Century Gothic" panose="020B0502020202020204" pitchFamily="34" charset="0"/>
              </a:rPr>
              <a:t> a pruebas restrictivas y minuciosas</a:t>
            </a:r>
            <a:r>
              <a:rPr lang="pl-PL" sz="1000" dirty="0">
                <a:latin typeface="Century Gothic" panose="020B0502020202020204" pitchFamily="34" charset="0"/>
              </a:rPr>
              <a:t>.</a:t>
            </a:r>
            <a:endParaRPr lang="pl-PL" sz="1000" dirty="0"/>
          </a:p>
        </p:txBody>
      </p:sp>
      <p:sp>
        <p:nvSpPr>
          <p:cNvPr id="72" name="pole tekstowe 71">
            <a:extLst>
              <a:ext uri="{FF2B5EF4-FFF2-40B4-BE49-F238E27FC236}">
                <a16:creationId xmlns:a16="http://schemas.microsoft.com/office/drawing/2014/main" id="{2C85D662-8368-4764-975D-656C68A435B4}"/>
              </a:ext>
            </a:extLst>
          </p:cNvPr>
          <p:cNvSpPr txBox="1"/>
          <p:nvPr/>
        </p:nvSpPr>
        <p:spPr>
          <a:xfrm>
            <a:off x="8751818" y="2520216"/>
            <a:ext cx="2190414" cy="707886"/>
          </a:xfrm>
          <a:prstGeom prst="rect">
            <a:avLst/>
          </a:prstGeom>
          <a:noFill/>
        </p:spPr>
        <p:txBody>
          <a:bodyPr wrap="square" rtlCol="0">
            <a:spAutoFit/>
          </a:bodyPr>
          <a:lstStyle/>
          <a:p>
            <a:r>
              <a:rPr lang="pl-PL" sz="1000" spc="-50" dirty="0">
                <a:solidFill>
                  <a:srgbClr val="000000"/>
                </a:solidFill>
                <a:latin typeface="Century Gothic" panose="020B0502020202020204" pitchFamily="34" charset="0"/>
              </a:rPr>
              <a:t>No </a:t>
            </a:r>
            <a:r>
              <a:rPr lang="pl-PL" sz="1000" spc="-50" dirty="0" err="1">
                <a:solidFill>
                  <a:srgbClr val="000000"/>
                </a:solidFill>
                <a:latin typeface="Century Gothic" panose="020B0502020202020204" pitchFamily="34" charset="0"/>
              </a:rPr>
              <a:t>se</a:t>
            </a:r>
            <a:r>
              <a:rPr lang="pl-PL" sz="1000" spc="-50" dirty="0">
                <a:solidFill>
                  <a:srgbClr val="000000"/>
                </a:solidFill>
                <a:latin typeface="Century Gothic" panose="020B0502020202020204" pitchFamily="34" charset="0"/>
              </a:rPr>
              <a:t> </a:t>
            </a:r>
            <a:r>
              <a:rPr lang="pl-PL" sz="1000" spc="-50" dirty="0" err="1">
                <a:solidFill>
                  <a:srgbClr val="000000"/>
                </a:solidFill>
                <a:latin typeface="Century Gothic" panose="020B0502020202020204" pitchFamily="34" charset="0"/>
              </a:rPr>
              <a:t>diferencian</a:t>
            </a:r>
            <a:r>
              <a:rPr lang="pl-PL" sz="1000" spc="-50" dirty="0">
                <a:solidFill>
                  <a:srgbClr val="000000"/>
                </a:solidFill>
                <a:latin typeface="Century Gothic" panose="020B0502020202020204" pitchFamily="34" charset="0"/>
              </a:rPr>
              <a:t> por sus </a:t>
            </a:r>
            <a:r>
              <a:rPr lang="pl-PL" sz="1000" spc="-50" dirty="0" err="1">
                <a:solidFill>
                  <a:srgbClr val="000000"/>
                </a:solidFill>
                <a:latin typeface="Century Gothic" panose="020B0502020202020204" pitchFamily="34" charset="0"/>
              </a:rPr>
              <a:t>características</a:t>
            </a:r>
            <a:r>
              <a:rPr lang="pl-PL" sz="1000" spc="-50" dirty="0">
                <a:solidFill>
                  <a:srgbClr val="000000"/>
                </a:solidFill>
                <a:latin typeface="Century Gothic" panose="020B0502020202020204" pitchFamily="34" charset="0"/>
              </a:rPr>
              <a:t> de sus </a:t>
            </a:r>
            <a:r>
              <a:rPr lang="pl-PL" sz="1000" spc="-50" dirty="0" err="1">
                <a:solidFill>
                  <a:srgbClr val="000000"/>
                </a:solidFill>
                <a:latin typeface="Century Gothic" panose="020B0502020202020204" pitchFamily="34" charset="0"/>
              </a:rPr>
              <a:t>equivalentes</a:t>
            </a:r>
            <a:r>
              <a:rPr lang="pl-PL" sz="1000" spc="-50" dirty="0">
                <a:solidFill>
                  <a:srgbClr val="000000"/>
                </a:solidFill>
                <a:latin typeface="Century Gothic" panose="020B0502020202020204" pitchFamily="34" charset="0"/>
              </a:rPr>
              <a:t> OEM (</a:t>
            </a:r>
            <a:r>
              <a:rPr lang="pl-PL" sz="1000" spc="-50" dirty="0" err="1">
                <a:solidFill>
                  <a:srgbClr val="000000"/>
                </a:solidFill>
                <a:latin typeface="Century Gothic" panose="020B0502020202020204" pitchFamily="34" charset="0"/>
              </a:rPr>
              <a:t>Original</a:t>
            </a:r>
            <a:r>
              <a:rPr lang="pl-PL" sz="1000" spc="-50" dirty="0">
                <a:solidFill>
                  <a:srgbClr val="000000"/>
                </a:solidFill>
                <a:latin typeface="Century Gothic" panose="020B0502020202020204" pitchFamily="34" charset="0"/>
              </a:rPr>
              <a:t> </a:t>
            </a:r>
            <a:r>
              <a:rPr lang="pl-PL" sz="1000" spc="-50" dirty="0" err="1">
                <a:solidFill>
                  <a:srgbClr val="000000"/>
                </a:solidFill>
                <a:latin typeface="Century Gothic" panose="020B0502020202020204" pitchFamily="34" charset="0"/>
              </a:rPr>
              <a:t>Equipment</a:t>
            </a:r>
            <a:r>
              <a:rPr lang="pl-PL" sz="1000" spc="-50" dirty="0">
                <a:solidFill>
                  <a:srgbClr val="000000"/>
                </a:solidFill>
                <a:latin typeface="Century Gothic" panose="020B0502020202020204" pitchFamily="34" charset="0"/>
              </a:rPr>
              <a:t> </a:t>
            </a:r>
            <a:r>
              <a:rPr lang="pl-PL" sz="1000" spc="-50" dirty="0" err="1">
                <a:solidFill>
                  <a:srgbClr val="000000"/>
                </a:solidFill>
                <a:latin typeface="Century Gothic" panose="020B0502020202020204" pitchFamily="34" charset="0"/>
              </a:rPr>
              <a:t>Manufacturer</a:t>
            </a:r>
            <a:r>
              <a:rPr lang="pl-PL" sz="1000" spc="-50" dirty="0">
                <a:solidFill>
                  <a:srgbClr val="000000"/>
                </a:solidFill>
                <a:latin typeface="Century Gothic" panose="020B0502020202020204" pitchFamily="34" charset="0"/>
              </a:rPr>
              <a:t>).</a:t>
            </a:r>
          </a:p>
        </p:txBody>
      </p:sp>
      <p:sp>
        <p:nvSpPr>
          <p:cNvPr id="73" name="pole tekstowe 72">
            <a:extLst>
              <a:ext uri="{FF2B5EF4-FFF2-40B4-BE49-F238E27FC236}">
                <a16:creationId xmlns:a16="http://schemas.microsoft.com/office/drawing/2014/main" id="{FEA1AE72-8E1F-49AE-9159-86A10008833D}"/>
              </a:ext>
            </a:extLst>
          </p:cNvPr>
          <p:cNvSpPr txBox="1"/>
          <p:nvPr/>
        </p:nvSpPr>
        <p:spPr>
          <a:xfrm>
            <a:off x="8724078" y="3842304"/>
            <a:ext cx="2030347" cy="553998"/>
          </a:xfrm>
          <a:prstGeom prst="rect">
            <a:avLst/>
          </a:prstGeom>
          <a:noFill/>
        </p:spPr>
        <p:txBody>
          <a:bodyPr wrap="square" rtlCol="0">
            <a:spAutoFit/>
          </a:bodyPr>
          <a:lstStyle/>
          <a:p>
            <a:r>
              <a:rPr lang="es-ES" sz="1000" spc="-50" dirty="0">
                <a:latin typeface="Century Gothic" panose="020B0502020202020204" pitchFamily="34" charset="0"/>
              </a:rPr>
              <a:t>Cumplen los más elevados requisitos en cuanto al montaje y los parámetros técnicos</a:t>
            </a:r>
            <a:r>
              <a:rPr lang="pl-PL" sz="1000" spc="-50" dirty="0">
                <a:latin typeface="Century Gothic" panose="020B0502020202020204" pitchFamily="34" charset="0"/>
              </a:rPr>
              <a:t>.</a:t>
            </a:r>
          </a:p>
        </p:txBody>
      </p:sp>
      <p:sp>
        <p:nvSpPr>
          <p:cNvPr id="74" name="pole tekstowe 73">
            <a:extLst>
              <a:ext uri="{FF2B5EF4-FFF2-40B4-BE49-F238E27FC236}">
                <a16:creationId xmlns:a16="http://schemas.microsoft.com/office/drawing/2014/main" id="{381867AF-D07F-4F77-A592-15CF7998F20A}"/>
              </a:ext>
            </a:extLst>
          </p:cNvPr>
          <p:cNvSpPr txBox="1"/>
          <p:nvPr/>
        </p:nvSpPr>
        <p:spPr>
          <a:xfrm>
            <a:off x="8043240" y="4986455"/>
            <a:ext cx="1896069" cy="707886"/>
          </a:xfrm>
          <a:prstGeom prst="rect">
            <a:avLst/>
          </a:prstGeom>
          <a:noFill/>
        </p:spPr>
        <p:txBody>
          <a:bodyPr wrap="square" rtlCol="0">
            <a:spAutoFit/>
          </a:bodyPr>
          <a:lstStyle/>
          <a:p>
            <a:r>
              <a:rPr lang="es-ES" sz="1000" dirty="0">
                <a:latin typeface="Century Gothic" panose="020B0502020202020204" pitchFamily="34" charset="0"/>
              </a:rPr>
              <a:t>Los productos de la línea Premium tienen en promedio más de un 80% de piezas originales</a:t>
            </a:r>
            <a:r>
              <a:rPr lang="pl-PL" sz="1000" dirty="0">
                <a:latin typeface="Century Gothic" panose="020B0502020202020204" pitchFamily="34" charset="0"/>
              </a:rPr>
              <a:t>.</a:t>
            </a:r>
          </a:p>
        </p:txBody>
      </p:sp>
      <p:sp>
        <p:nvSpPr>
          <p:cNvPr id="75" name="pole tekstowe 74">
            <a:extLst>
              <a:ext uri="{FF2B5EF4-FFF2-40B4-BE49-F238E27FC236}">
                <a16:creationId xmlns:a16="http://schemas.microsoft.com/office/drawing/2014/main" id="{5A1B2464-36E9-4840-8B03-E04D411CA141}"/>
              </a:ext>
            </a:extLst>
          </p:cNvPr>
          <p:cNvSpPr txBox="1"/>
          <p:nvPr/>
        </p:nvSpPr>
        <p:spPr>
          <a:xfrm>
            <a:off x="4408031" y="6368257"/>
            <a:ext cx="3381970" cy="400110"/>
          </a:xfrm>
          <a:prstGeom prst="rect">
            <a:avLst/>
          </a:prstGeom>
          <a:noFill/>
        </p:spPr>
        <p:txBody>
          <a:bodyPr wrap="square" rtlCol="0">
            <a:spAutoFit/>
          </a:bodyPr>
          <a:lstStyle/>
          <a:p>
            <a:pPr algn="ctr"/>
            <a:r>
              <a:rPr lang="es-ES" sz="1000" dirty="0">
                <a:latin typeface="Century Gothic" panose="020B0502020202020204" pitchFamily="34" charset="0"/>
              </a:rPr>
              <a:t>Los productos regenerados, al igual que todos los productos de AS-PL, tienen 2 años de garantía</a:t>
            </a:r>
            <a:r>
              <a:rPr lang="pl-PL" sz="1000" dirty="0">
                <a:latin typeface="Century Gothic" panose="020B0502020202020204" pitchFamily="34" charset="0"/>
              </a:rPr>
              <a:t>.</a:t>
            </a:r>
          </a:p>
        </p:txBody>
      </p:sp>
      <p:sp>
        <p:nvSpPr>
          <p:cNvPr id="76" name="pole tekstowe 75">
            <a:extLst>
              <a:ext uri="{FF2B5EF4-FFF2-40B4-BE49-F238E27FC236}">
                <a16:creationId xmlns:a16="http://schemas.microsoft.com/office/drawing/2014/main" id="{F85E2D96-532D-45CF-AF2C-569AD13C415E}"/>
              </a:ext>
            </a:extLst>
          </p:cNvPr>
          <p:cNvSpPr txBox="1"/>
          <p:nvPr/>
        </p:nvSpPr>
        <p:spPr>
          <a:xfrm>
            <a:off x="702769" y="4953499"/>
            <a:ext cx="3390481" cy="707886"/>
          </a:xfrm>
          <a:prstGeom prst="rect">
            <a:avLst/>
          </a:prstGeom>
          <a:noFill/>
        </p:spPr>
        <p:txBody>
          <a:bodyPr wrap="square" rtlCol="0">
            <a:spAutoFit/>
          </a:bodyPr>
          <a:lstStyle/>
          <a:p>
            <a:pPr algn="r"/>
            <a:r>
              <a:rPr lang="es-ES" sz="1000" dirty="0">
                <a:latin typeface="Century Gothic" panose="020B0502020202020204" pitchFamily="34" charset="0"/>
              </a:rPr>
              <a:t>Se montan en modernas líneas de producción equipadas, por ejemplo</a:t>
            </a:r>
            <a:r>
              <a:rPr lang="pl-PL" sz="1000" dirty="0">
                <a:latin typeface="Century Gothic" panose="020B0502020202020204" pitchFamily="34" charset="0"/>
              </a:rPr>
              <a:t>,</a:t>
            </a:r>
            <a:r>
              <a:rPr lang="es-ES" sz="1000" dirty="0">
                <a:latin typeface="Century Gothic" panose="020B0502020202020204" pitchFamily="34" charset="0"/>
              </a:rPr>
              <a:t> con dispositivos de la marca </a:t>
            </a:r>
            <a:r>
              <a:rPr lang="es-ES" sz="1000" i="1" dirty="0">
                <a:latin typeface="Century Gothic" panose="020B0502020202020204" pitchFamily="34" charset="0"/>
              </a:rPr>
              <a:t>D&amp;V Electronics </a:t>
            </a:r>
            <a:r>
              <a:rPr lang="es-ES" sz="1000" dirty="0">
                <a:latin typeface="Century Gothic" panose="020B0502020202020204" pitchFamily="34" charset="0"/>
              </a:rPr>
              <a:t>y con innovadoras soluciones de </a:t>
            </a:r>
            <a:r>
              <a:rPr lang="pl-PL" sz="1000" dirty="0">
                <a:latin typeface="Century Gothic" panose="020B0502020202020204" pitchFamily="34" charset="0"/>
              </a:rPr>
              <a:t>AS-PL.</a:t>
            </a:r>
          </a:p>
        </p:txBody>
      </p:sp>
      <p:sp>
        <p:nvSpPr>
          <p:cNvPr id="77" name="pole tekstowe 76">
            <a:extLst>
              <a:ext uri="{FF2B5EF4-FFF2-40B4-BE49-F238E27FC236}">
                <a16:creationId xmlns:a16="http://schemas.microsoft.com/office/drawing/2014/main" id="{6F3B5933-B936-425F-AE2D-138CF1EACEFE}"/>
              </a:ext>
            </a:extLst>
          </p:cNvPr>
          <p:cNvSpPr txBox="1"/>
          <p:nvPr/>
        </p:nvSpPr>
        <p:spPr>
          <a:xfrm>
            <a:off x="798933" y="3861566"/>
            <a:ext cx="2612701" cy="553998"/>
          </a:xfrm>
          <a:prstGeom prst="rect">
            <a:avLst/>
          </a:prstGeom>
          <a:noFill/>
        </p:spPr>
        <p:txBody>
          <a:bodyPr wrap="square" rtlCol="0">
            <a:spAutoFit/>
          </a:bodyPr>
          <a:lstStyle/>
          <a:p>
            <a:pPr algn="r"/>
            <a:r>
              <a:rPr lang="es-ES" sz="1000" spc="-60" dirty="0">
                <a:solidFill>
                  <a:srgbClr val="000000"/>
                </a:solidFill>
                <a:latin typeface="Century Gothic" panose="020B0502020202020204" pitchFamily="34" charset="0"/>
              </a:rPr>
              <a:t>Están formados por piezas </a:t>
            </a:r>
            <a:r>
              <a:rPr lang="pl-PL" sz="1000" spc="-60" dirty="0" err="1">
                <a:solidFill>
                  <a:srgbClr val="000000"/>
                </a:solidFill>
                <a:latin typeface="Century Gothic" panose="020B0502020202020204" pitchFamily="34" charset="0"/>
              </a:rPr>
              <a:t>funcionables</a:t>
            </a:r>
            <a:r>
              <a:rPr lang="es-ES" sz="1000" spc="-60" dirty="0">
                <a:solidFill>
                  <a:srgbClr val="000000"/>
                </a:solidFill>
                <a:latin typeface="Century Gothic" panose="020B0502020202020204" pitchFamily="34" charset="0"/>
              </a:rPr>
              <a:t>, procedentes del producto regenerado, y por piezas nuevas.</a:t>
            </a:r>
            <a:r>
              <a:rPr lang="pl-PL" sz="1000" spc="-60" dirty="0">
                <a:solidFill>
                  <a:srgbClr val="000000"/>
                </a:solidFill>
                <a:latin typeface="Century Gothic" panose="020B0502020202020204" pitchFamily="34" charset="0"/>
              </a:rPr>
              <a:t>.</a:t>
            </a:r>
            <a:endParaRPr lang="pl-PL" sz="1000" spc="-50" dirty="0">
              <a:solidFill>
                <a:srgbClr val="000000"/>
              </a:solidFill>
              <a:latin typeface="Century Gothic" panose="020B0502020202020204" pitchFamily="34" charset="0"/>
            </a:endParaRPr>
          </a:p>
        </p:txBody>
      </p:sp>
      <p:sp>
        <p:nvSpPr>
          <p:cNvPr id="78" name="pole tekstowe 77">
            <a:extLst>
              <a:ext uri="{FF2B5EF4-FFF2-40B4-BE49-F238E27FC236}">
                <a16:creationId xmlns:a16="http://schemas.microsoft.com/office/drawing/2014/main" id="{C1E756FE-5591-4A98-91AA-D9DF62839A50}"/>
              </a:ext>
            </a:extLst>
          </p:cNvPr>
          <p:cNvSpPr txBox="1"/>
          <p:nvPr/>
        </p:nvSpPr>
        <p:spPr>
          <a:xfrm>
            <a:off x="1262049" y="2441077"/>
            <a:ext cx="2032551" cy="553998"/>
          </a:xfrm>
          <a:prstGeom prst="rect">
            <a:avLst/>
          </a:prstGeom>
          <a:noFill/>
        </p:spPr>
        <p:txBody>
          <a:bodyPr wrap="square" rtlCol="0">
            <a:spAutoFit/>
          </a:bodyPr>
          <a:lstStyle/>
          <a:p>
            <a:pPr algn="r"/>
            <a:r>
              <a:rPr lang="es-ES" sz="1000" dirty="0">
                <a:latin typeface="Century Gothic" panose="020B0502020202020204" pitchFamily="34" charset="0"/>
              </a:rPr>
              <a:t>Son una alternativa rentable a la compra de una pieza nueva.</a:t>
            </a:r>
          </a:p>
        </p:txBody>
      </p:sp>
      <p:sp>
        <p:nvSpPr>
          <p:cNvPr id="80" name="pole tekstowe 79">
            <a:extLst>
              <a:ext uri="{FF2B5EF4-FFF2-40B4-BE49-F238E27FC236}">
                <a16:creationId xmlns:a16="http://schemas.microsoft.com/office/drawing/2014/main" id="{4592F4F2-3DA9-4E8C-9632-9634040397C4}"/>
              </a:ext>
            </a:extLst>
          </p:cNvPr>
          <p:cNvSpPr txBox="1"/>
          <p:nvPr/>
        </p:nvSpPr>
        <p:spPr>
          <a:xfrm>
            <a:off x="1458947" y="1238591"/>
            <a:ext cx="2643310" cy="1015663"/>
          </a:xfrm>
          <a:prstGeom prst="rect">
            <a:avLst/>
          </a:prstGeom>
          <a:noFill/>
        </p:spPr>
        <p:txBody>
          <a:bodyPr wrap="square" rtlCol="0">
            <a:spAutoFit/>
          </a:bodyPr>
          <a:lstStyle/>
          <a:p>
            <a:pPr algn="r"/>
            <a:r>
              <a:rPr lang="es-ES" sz="1000" dirty="0">
                <a:latin typeface="Century Gothic" panose="020B0502020202020204" pitchFamily="34" charset="0"/>
              </a:rPr>
              <a:t>Los productos regenerados tienen una letra "</a:t>
            </a:r>
            <a:r>
              <a:rPr lang="es-ES" sz="1000" b="1" dirty="0">
                <a:latin typeface="Century Gothic" panose="020B0502020202020204" pitchFamily="34" charset="0"/>
              </a:rPr>
              <a:t>R</a:t>
            </a:r>
            <a:r>
              <a:rPr lang="es-ES" sz="1000" dirty="0">
                <a:latin typeface="Century Gothic" panose="020B0502020202020204" pitchFamily="34" charset="0"/>
              </a:rPr>
              <a:t>" al final del </a:t>
            </a:r>
            <a:r>
              <a:rPr lang="pl-PL" sz="1000" dirty="0" err="1">
                <a:latin typeface="Century Gothic" panose="020B0502020202020204" pitchFamily="34" charset="0"/>
              </a:rPr>
              <a:t>código</a:t>
            </a:r>
            <a:r>
              <a:rPr lang="es-ES" sz="1000" dirty="0">
                <a:latin typeface="Century Gothic" panose="020B0502020202020204" pitchFamily="34" charset="0"/>
              </a:rPr>
              <a:t> en la </a:t>
            </a:r>
            <a:r>
              <a:rPr lang="pl-PL" sz="1000" dirty="0" err="1">
                <a:latin typeface="Century Gothic" panose="020B0502020202020204" pitchFamily="34" charset="0"/>
              </a:rPr>
              <a:t>tienda</a:t>
            </a:r>
            <a:r>
              <a:rPr lang="pl-PL" sz="1000" dirty="0">
                <a:latin typeface="Century Gothic" panose="020B0502020202020204" pitchFamily="34" charset="0"/>
              </a:rPr>
              <a:t> online </a:t>
            </a:r>
            <a:r>
              <a:rPr lang="es-ES" sz="1000" dirty="0">
                <a:latin typeface="Century Gothic" panose="020B0502020202020204" pitchFamily="34" charset="0"/>
              </a:rPr>
              <a:t>de AS-PL. También es posible encontrarlos utilizando el filtro </a:t>
            </a:r>
            <a:r>
              <a:rPr lang="pl-PL" sz="1000" dirty="0">
                <a:latin typeface="Century Gothic" panose="020B0502020202020204" pitchFamily="34" charset="0"/>
              </a:rPr>
              <a:t>„</a:t>
            </a:r>
            <a:r>
              <a:rPr lang="es-ES" sz="1000" i="1" dirty="0">
                <a:latin typeface="Century Gothic" panose="020B0502020202020204" pitchFamily="34" charset="0"/>
              </a:rPr>
              <a:t>Tipo de producto</a:t>
            </a:r>
            <a:r>
              <a:rPr lang="pl-PL" sz="1000" dirty="0">
                <a:latin typeface="Century Gothic" panose="020B0502020202020204" pitchFamily="34" charset="0"/>
              </a:rPr>
              <a:t>”</a:t>
            </a:r>
            <a:r>
              <a:rPr lang="es-ES" sz="1000" dirty="0">
                <a:latin typeface="Century Gothic" panose="020B0502020202020204" pitchFamily="34" charset="0"/>
              </a:rPr>
              <a:t> y seleccionando " </a:t>
            </a:r>
            <a:r>
              <a:rPr lang="es-ES" sz="1000" i="1" dirty="0">
                <a:latin typeface="Century Gothic" panose="020B0502020202020204" pitchFamily="34" charset="0"/>
              </a:rPr>
              <a:t>Remanufacturado</a:t>
            </a:r>
            <a:r>
              <a:rPr lang="es-ES" sz="1000" dirty="0">
                <a:latin typeface="Century Gothic" panose="020B0502020202020204" pitchFamily="34" charset="0"/>
              </a:rPr>
              <a:t>"</a:t>
            </a:r>
            <a:r>
              <a:rPr lang="pl-PL" sz="1000" dirty="0">
                <a:latin typeface="Century Gothic" panose="020B0502020202020204" pitchFamily="34" charset="0"/>
              </a:rPr>
              <a:t>. </a:t>
            </a:r>
          </a:p>
        </p:txBody>
      </p:sp>
      <p:sp>
        <p:nvSpPr>
          <p:cNvPr id="81" name="Owal 80">
            <a:extLst>
              <a:ext uri="{FF2B5EF4-FFF2-40B4-BE49-F238E27FC236}">
                <a16:creationId xmlns:a16="http://schemas.microsoft.com/office/drawing/2014/main" id="{C760593A-586D-4A6E-9A25-21C928531BA9}"/>
              </a:ext>
            </a:extLst>
          </p:cNvPr>
          <p:cNvSpPr/>
          <p:nvPr/>
        </p:nvSpPr>
        <p:spPr>
          <a:xfrm>
            <a:off x="5416184" y="2754534"/>
            <a:ext cx="1370142" cy="1370142"/>
          </a:xfrm>
          <a:prstGeom prst="ellipse">
            <a:avLst/>
          </a:prstGeom>
          <a:blipFill dpi="0" rotWithShape="1">
            <a:blip r:embed="rId20"/>
            <a:srcRect/>
            <a:stretch>
              <a:fillRect l="-10000" r="-19000"/>
            </a:stretch>
          </a:blip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grpSp>
        <p:nvGrpSpPr>
          <p:cNvPr id="82" name="Grupa 81">
            <a:extLst>
              <a:ext uri="{FF2B5EF4-FFF2-40B4-BE49-F238E27FC236}">
                <a16:creationId xmlns:a16="http://schemas.microsoft.com/office/drawing/2014/main" id="{CA94AEC2-2B2F-4F5E-A678-A08B17D2ABC2}"/>
              </a:ext>
            </a:extLst>
          </p:cNvPr>
          <p:cNvGrpSpPr/>
          <p:nvPr/>
        </p:nvGrpSpPr>
        <p:grpSpPr>
          <a:xfrm>
            <a:off x="5644602" y="724254"/>
            <a:ext cx="921317" cy="921317"/>
            <a:chOff x="5644602" y="717859"/>
            <a:chExt cx="921317" cy="921317"/>
          </a:xfrm>
        </p:grpSpPr>
        <p:sp>
          <p:nvSpPr>
            <p:cNvPr id="83" name="Owal 82">
              <a:extLst>
                <a:ext uri="{FF2B5EF4-FFF2-40B4-BE49-F238E27FC236}">
                  <a16:creationId xmlns:a16="http://schemas.microsoft.com/office/drawing/2014/main" id="{342FD046-054C-4375-8265-25737B30DDA4}"/>
                </a:ext>
              </a:extLst>
            </p:cNvPr>
            <p:cNvSpPr/>
            <p:nvPr/>
          </p:nvSpPr>
          <p:spPr>
            <a:xfrm>
              <a:off x="5644602" y="71785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pic>
          <p:nvPicPr>
            <p:cNvPr id="84" name="Grafika 83" descr="Otwarta dłoń z rośliną">
              <a:extLst>
                <a:ext uri="{FF2B5EF4-FFF2-40B4-BE49-F238E27FC236}">
                  <a16:creationId xmlns:a16="http://schemas.microsoft.com/office/drawing/2014/main" id="{B23E9EF8-2AC6-4D92-A655-53FA1DDE18F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06608" y="820187"/>
              <a:ext cx="624548" cy="624548"/>
            </a:xfrm>
            <a:prstGeom prst="rect">
              <a:avLst/>
            </a:prstGeom>
          </p:spPr>
        </p:pic>
      </p:grpSp>
      <p:grpSp>
        <p:nvGrpSpPr>
          <p:cNvPr id="85" name="Grupa 84">
            <a:extLst>
              <a:ext uri="{FF2B5EF4-FFF2-40B4-BE49-F238E27FC236}">
                <a16:creationId xmlns:a16="http://schemas.microsoft.com/office/drawing/2014/main" id="{D07AAD15-680D-480D-AD2C-6CF9F33449E7}"/>
              </a:ext>
            </a:extLst>
          </p:cNvPr>
          <p:cNvGrpSpPr/>
          <p:nvPr/>
        </p:nvGrpSpPr>
        <p:grpSpPr>
          <a:xfrm>
            <a:off x="10982946" y="6452514"/>
            <a:ext cx="1372655" cy="307777"/>
            <a:chOff x="10648549" y="6251477"/>
            <a:chExt cx="1247866" cy="307777"/>
          </a:xfrm>
        </p:grpSpPr>
        <p:sp>
          <p:nvSpPr>
            <p:cNvPr id="86" name="Trójkąt równoramienny 85">
              <a:extLst>
                <a:ext uri="{FF2B5EF4-FFF2-40B4-BE49-F238E27FC236}">
                  <a16:creationId xmlns:a16="http://schemas.microsoft.com/office/drawing/2014/main" id="{25A3F631-8B9C-4EA0-85A3-0D3D26590107}"/>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87" name="pole tekstowe 86">
              <a:extLst>
                <a:ext uri="{FF2B5EF4-FFF2-40B4-BE49-F238E27FC236}">
                  <a16:creationId xmlns:a16="http://schemas.microsoft.com/office/drawing/2014/main" id="{DA4BEBC1-BD29-4B18-93E9-25B11A6926C9}"/>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8700116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1.48148E-6 L 0.00013 -0.18217 " pathEditMode="relative" rAng="0" ptsTypes="AA">
                                      <p:cBhvr>
                                        <p:cTn id="6" dur="250" fill="hold"/>
                                        <p:tgtEl>
                                          <p:spTgt spid="35"/>
                                        </p:tgtEl>
                                        <p:attrNameLst>
                                          <p:attrName>ppt_x</p:attrName>
                                          <p:attrName>ppt_y</p:attrName>
                                        </p:attrNameLst>
                                      </p:cBhvr>
                                      <p:rCtr x="0" y="-9120"/>
                                    </p:animMotion>
                                  </p:childTnLst>
                                </p:cTn>
                              </p:par>
                            </p:childTnLst>
                          </p:cTn>
                        </p:par>
                        <p:par>
                          <p:cTn id="7" fill="hold">
                            <p:stCondLst>
                              <p:cond delay="250"/>
                            </p:stCondLst>
                            <p:childTnLst>
                              <p:par>
                                <p:cTn id="8" presetID="53" presetClass="entr" presetSubtype="16" fill="hold" nodeType="after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p:cTn id="10" dur="250" fill="hold"/>
                                        <p:tgtEl>
                                          <p:spTgt spid="82"/>
                                        </p:tgtEl>
                                        <p:attrNameLst>
                                          <p:attrName>ppt_w</p:attrName>
                                        </p:attrNameLst>
                                      </p:cBhvr>
                                      <p:tavLst>
                                        <p:tav tm="0">
                                          <p:val>
                                            <p:fltVal val="0"/>
                                          </p:val>
                                        </p:tav>
                                        <p:tav tm="100000">
                                          <p:val>
                                            <p:strVal val="#ppt_w"/>
                                          </p:val>
                                        </p:tav>
                                      </p:tavLst>
                                    </p:anim>
                                    <p:anim calcmode="lin" valueType="num">
                                      <p:cBhvr>
                                        <p:cTn id="11" dur="250" fill="hold"/>
                                        <p:tgtEl>
                                          <p:spTgt spid="82"/>
                                        </p:tgtEl>
                                        <p:attrNameLst>
                                          <p:attrName>ppt_h</p:attrName>
                                        </p:attrNameLst>
                                      </p:cBhvr>
                                      <p:tavLst>
                                        <p:tav tm="0">
                                          <p:val>
                                            <p:fltVal val="0"/>
                                          </p:val>
                                        </p:tav>
                                        <p:tav tm="100000">
                                          <p:val>
                                            <p:strVal val="#ppt_h"/>
                                          </p:val>
                                        </p:tav>
                                      </p:tavLst>
                                    </p:anim>
                                    <p:animEffect transition="in" filter="fade">
                                      <p:cBhvr>
                                        <p:cTn id="12" dur="250"/>
                                        <p:tgtEl>
                                          <p:spTgt spid="8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250"/>
                                        <p:tgtEl>
                                          <p:spTgt spid="70"/>
                                        </p:tgtEl>
                                      </p:cBhvr>
                                    </p:animEffect>
                                  </p:childTnLst>
                                </p:cTn>
                              </p:par>
                            </p:childTnLst>
                          </p:cTn>
                        </p:par>
                        <p:par>
                          <p:cTn id="17" fill="hold">
                            <p:stCondLst>
                              <p:cond delay="750"/>
                            </p:stCondLst>
                            <p:childTnLst>
                              <p:par>
                                <p:cTn id="18" presetID="64" presetClass="path" presetSubtype="0" accel="50000" decel="50000" fill="hold" nodeType="afterEffect">
                                  <p:stCondLst>
                                    <p:cond delay="0"/>
                                  </p:stCondLst>
                                  <p:childTnLst>
                                    <p:animMotion origin="layout" path="M -4.58333E-6 4.44444E-6 L 0.06159 -0.14931 " pathEditMode="relative" rAng="0" ptsTypes="AA">
                                      <p:cBhvr>
                                        <p:cTn id="19" dur="250" fill="hold"/>
                                        <p:tgtEl>
                                          <p:spTgt spid="42"/>
                                        </p:tgtEl>
                                        <p:attrNameLst>
                                          <p:attrName>ppt_x</p:attrName>
                                          <p:attrName>ppt_y</p:attrName>
                                        </p:attrNameLst>
                                      </p:cBhvr>
                                      <p:rCtr x="3073" y="-7477"/>
                                    </p:animMotion>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animEffect transition="in" filter="fade">
                                      <p:cBhvr>
                                        <p:cTn id="25" dur="250"/>
                                        <p:tgtEl>
                                          <p:spTgt spid="43"/>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250"/>
                                        <p:tgtEl>
                                          <p:spTgt spid="71"/>
                                        </p:tgtEl>
                                      </p:cBhvr>
                                    </p:animEffect>
                                  </p:childTnLst>
                                </p:cTn>
                              </p:par>
                            </p:childTnLst>
                          </p:cTn>
                        </p:par>
                        <p:par>
                          <p:cTn id="30" fill="hold">
                            <p:stCondLst>
                              <p:cond delay="1500"/>
                            </p:stCondLst>
                            <p:childTnLst>
                              <p:par>
                                <p:cTn id="31" presetID="64" presetClass="path" presetSubtype="0" accel="50000" decel="50000" fill="hold" nodeType="afterEffect">
                                  <p:stCondLst>
                                    <p:cond delay="0"/>
                                  </p:stCondLst>
                                  <p:childTnLst>
                                    <p:animMotion origin="layout" path="M 2.91667E-6 -3.7037E-6 L 0.09909 -0.06157 " pathEditMode="relative" rAng="0" ptsTypes="AA">
                                      <p:cBhvr>
                                        <p:cTn id="32" dur="250" fill="hold"/>
                                        <p:tgtEl>
                                          <p:spTgt spid="41"/>
                                        </p:tgtEl>
                                        <p:attrNameLst>
                                          <p:attrName>ppt_x</p:attrName>
                                          <p:attrName>ppt_y</p:attrName>
                                        </p:attrNameLst>
                                      </p:cBhvr>
                                      <p:rCtr x="4948" y="-3079"/>
                                    </p:animMotion>
                                  </p:childTnLst>
                                </p:cTn>
                              </p:par>
                            </p:childTnLst>
                          </p:cTn>
                        </p:par>
                        <p:par>
                          <p:cTn id="33" fill="hold">
                            <p:stCondLst>
                              <p:cond delay="1750"/>
                            </p:stCondLst>
                            <p:childTnLst>
                              <p:par>
                                <p:cTn id="34" presetID="53" presetClass="entr" presetSubtype="16"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p:cTn id="36" dur="250" fill="hold"/>
                                        <p:tgtEl>
                                          <p:spTgt spid="46"/>
                                        </p:tgtEl>
                                        <p:attrNameLst>
                                          <p:attrName>ppt_w</p:attrName>
                                        </p:attrNameLst>
                                      </p:cBhvr>
                                      <p:tavLst>
                                        <p:tav tm="0">
                                          <p:val>
                                            <p:fltVal val="0"/>
                                          </p:val>
                                        </p:tav>
                                        <p:tav tm="100000">
                                          <p:val>
                                            <p:strVal val="#ppt_w"/>
                                          </p:val>
                                        </p:tav>
                                      </p:tavLst>
                                    </p:anim>
                                    <p:anim calcmode="lin" valueType="num">
                                      <p:cBhvr>
                                        <p:cTn id="37" dur="250" fill="hold"/>
                                        <p:tgtEl>
                                          <p:spTgt spid="46"/>
                                        </p:tgtEl>
                                        <p:attrNameLst>
                                          <p:attrName>ppt_h</p:attrName>
                                        </p:attrNameLst>
                                      </p:cBhvr>
                                      <p:tavLst>
                                        <p:tav tm="0">
                                          <p:val>
                                            <p:fltVal val="0"/>
                                          </p:val>
                                        </p:tav>
                                        <p:tav tm="100000">
                                          <p:val>
                                            <p:strVal val="#ppt_h"/>
                                          </p:val>
                                        </p:tav>
                                      </p:tavLst>
                                    </p:anim>
                                    <p:animEffect transition="in" filter="fade">
                                      <p:cBhvr>
                                        <p:cTn id="38" dur="250"/>
                                        <p:tgtEl>
                                          <p:spTgt spid="46"/>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250"/>
                                        <p:tgtEl>
                                          <p:spTgt spid="72"/>
                                        </p:tgtEl>
                                      </p:cBhvr>
                                    </p:animEffect>
                                  </p:childTnLst>
                                </p:cTn>
                              </p:par>
                            </p:childTnLst>
                          </p:cTn>
                        </p:par>
                        <p:par>
                          <p:cTn id="43" fill="hold">
                            <p:stCondLst>
                              <p:cond delay="2250"/>
                            </p:stCondLst>
                            <p:childTnLst>
                              <p:par>
                                <p:cTn id="44" presetID="42" presetClass="path" presetSubtype="0" accel="50000" decel="50000" fill="hold" nodeType="afterEffect">
                                  <p:stCondLst>
                                    <p:cond delay="0"/>
                                  </p:stCondLst>
                                  <p:childTnLst>
                                    <p:animMotion origin="layout" path="M 4.79167E-6 -1.11111E-6 L 0.09609 0.07894 " pathEditMode="relative" rAng="0" ptsTypes="AA">
                                      <p:cBhvr>
                                        <p:cTn id="45" dur="250" fill="hold"/>
                                        <p:tgtEl>
                                          <p:spTgt spid="40"/>
                                        </p:tgtEl>
                                        <p:attrNameLst>
                                          <p:attrName>ppt_x</p:attrName>
                                          <p:attrName>ppt_y</p:attrName>
                                        </p:attrNameLst>
                                      </p:cBhvr>
                                      <p:rCtr x="4805" y="3935"/>
                                    </p:animMotion>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250" fill="hold"/>
                                        <p:tgtEl>
                                          <p:spTgt spid="49"/>
                                        </p:tgtEl>
                                        <p:attrNameLst>
                                          <p:attrName>ppt_w</p:attrName>
                                        </p:attrNameLst>
                                      </p:cBhvr>
                                      <p:tavLst>
                                        <p:tav tm="0">
                                          <p:val>
                                            <p:fltVal val="0"/>
                                          </p:val>
                                        </p:tav>
                                        <p:tav tm="100000">
                                          <p:val>
                                            <p:strVal val="#ppt_w"/>
                                          </p:val>
                                        </p:tav>
                                      </p:tavLst>
                                    </p:anim>
                                    <p:anim calcmode="lin" valueType="num">
                                      <p:cBhvr>
                                        <p:cTn id="50" dur="250" fill="hold"/>
                                        <p:tgtEl>
                                          <p:spTgt spid="49"/>
                                        </p:tgtEl>
                                        <p:attrNameLst>
                                          <p:attrName>ppt_h</p:attrName>
                                        </p:attrNameLst>
                                      </p:cBhvr>
                                      <p:tavLst>
                                        <p:tav tm="0">
                                          <p:val>
                                            <p:fltVal val="0"/>
                                          </p:val>
                                        </p:tav>
                                        <p:tav tm="100000">
                                          <p:val>
                                            <p:strVal val="#ppt_h"/>
                                          </p:val>
                                        </p:tav>
                                      </p:tavLst>
                                    </p:anim>
                                    <p:animEffect transition="in" filter="fade">
                                      <p:cBhvr>
                                        <p:cTn id="51" dur="250"/>
                                        <p:tgtEl>
                                          <p:spTgt spid="49"/>
                                        </p:tgtEl>
                                      </p:cBhvr>
                                    </p:animEffect>
                                  </p:childTnLst>
                                </p:cTn>
                              </p:par>
                            </p:childTnLst>
                          </p:cTn>
                        </p:par>
                        <p:par>
                          <p:cTn id="52" fill="hold">
                            <p:stCondLst>
                              <p:cond delay="275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250"/>
                                        <p:tgtEl>
                                          <p:spTgt spid="73"/>
                                        </p:tgtEl>
                                      </p:cBhvr>
                                    </p:animEffect>
                                  </p:childTnLst>
                                </p:cTn>
                              </p:par>
                            </p:childTnLst>
                          </p:cTn>
                        </p:par>
                        <p:par>
                          <p:cTn id="56" fill="hold">
                            <p:stCondLst>
                              <p:cond delay="3000"/>
                            </p:stCondLst>
                            <p:childTnLst>
                              <p:par>
                                <p:cTn id="57" presetID="42" presetClass="path" presetSubtype="0" accel="50000" decel="50000" fill="hold" nodeType="afterEffect">
                                  <p:stCondLst>
                                    <p:cond delay="0"/>
                                  </p:stCondLst>
                                  <p:childTnLst>
                                    <p:animMotion origin="layout" path="M 1.04167E-6 4.07407E-6 L 0.06484 0.15625 " pathEditMode="relative" rAng="0" ptsTypes="AA">
                                      <p:cBhvr>
                                        <p:cTn id="58" dur="250" fill="hold"/>
                                        <p:tgtEl>
                                          <p:spTgt spid="39"/>
                                        </p:tgtEl>
                                        <p:attrNameLst>
                                          <p:attrName>ppt_x</p:attrName>
                                          <p:attrName>ppt_y</p:attrName>
                                        </p:attrNameLst>
                                      </p:cBhvr>
                                      <p:rCtr x="3242" y="7801"/>
                                    </p:animMotion>
                                  </p:childTnLst>
                                </p:cTn>
                              </p:par>
                            </p:childTnLst>
                          </p:cTn>
                        </p:par>
                        <p:par>
                          <p:cTn id="59" fill="hold">
                            <p:stCondLst>
                              <p:cond delay="3250"/>
                            </p:stCondLst>
                            <p:childTnLst>
                              <p:par>
                                <p:cTn id="60" presetID="53" presetClass="entr" presetSubtype="16"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250" fill="hold"/>
                                        <p:tgtEl>
                                          <p:spTgt spid="52"/>
                                        </p:tgtEl>
                                        <p:attrNameLst>
                                          <p:attrName>ppt_w</p:attrName>
                                        </p:attrNameLst>
                                      </p:cBhvr>
                                      <p:tavLst>
                                        <p:tav tm="0">
                                          <p:val>
                                            <p:fltVal val="0"/>
                                          </p:val>
                                        </p:tav>
                                        <p:tav tm="100000">
                                          <p:val>
                                            <p:strVal val="#ppt_w"/>
                                          </p:val>
                                        </p:tav>
                                      </p:tavLst>
                                    </p:anim>
                                    <p:anim calcmode="lin" valueType="num">
                                      <p:cBhvr>
                                        <p:cTn id="63" dur="250" fill="hold"/>
                                        <p:tgtEl>
                                          <p:spTgt spid="52"/>
                                        </p:tgtEl>
                                        <p:attrNameLst>
                                          <p:attrName>ppt_h</p:attrName>
                                        </p:attrNameLst>
                                      </p:cBhvr>
                                      <p:tavLst>
                                        <p:tav tm="0">
                                          <p:val>
                                            <p:fltVal val="0"/>
                                          </p:val>
                                        </p:tav>
                                        <p:tav tm="100000">
                                          <p:val>
                                            <p:strVal val="#ppt_h"/>
                                          </p:val>
                                        </p:tav>
                                      </p:tavLst>
                                    </p:anim>
                                    <p:animEffect transition="in" filter="fade">
                                      <p:cBhvr>
                                        <p:cTn id="64" dur="250"/>
                                        <p:tgtEl>
                                          <p:spTgt spid="52"/>
                                        </p:tgtEl>
                                      </p:cBhvr>
                                    </p:animEffect>
                                  </p:childTnLst>
                                </p:cTn>
                              </p:par>
                            </p:childTnLst>
                          </p:cTn>
                        </p:par>
                        <p:par>
                          <p:cTn id="65" fill="hold">
                            <p:stCondLst>
                              <p:cond delay="3500"/>
                            </p:stCondLst>
                            <p:childTnLst>
                              <p:par>
                                <p:cTn id="66" presetID="22" presetClass="entr" presetSubtype="1" fill="hold" grpId="0" nodeType="after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250"/>
                                        <p:tgtEl>
                                          <p:spTgt spid="74"/>
                                        </p:tgtEl>
                                      </p:cBhvr>
                                    </p:animEffect>
                                  </p:childTnLst>
                                </p:cTn>
                              </p:par>
                            </p:childTnLst>
                          </p:cTn>
                        </p:par>
                        <p:par>
                          <p:cTn id="69" fill="hold">
                            <p:stCondLst>
                              <p:cond delay="3750"/>
                            </p:stCondLst>
                            <p:childTnLst>
                              <p:par>
                                <p:cTn id="70" presetID="42" presetClass="path" presetSubtype="0" accel="50000" decel="50000" fill="hold" nodeType="afterEffect">
                                  <p:stCondLst>
                                    <p:cond delay="0"/>
                                  </p:stCondLst>
                                  <p:childTnLst>
                                    <p:animMotion origin="layout" path="M -1.45833E-6 2.96296E-6 L -0.00078 0.16319 " pathEditMode="relative" rAng="0" ptsTypes="AA">
                                      <p:cBhvr>
                                        <p:cTn id="71" dur="250" fill="hold"/>
                                        <p:tgtEl>
                                          <p:spTgt spid="38"/>
                                        </p:tgtEl>
                                        <p:attrNameLst>
                                          <p:attrName>ppt_x</p:attrName>
                                          <p:attrName>ppt_y</p:attrName>
                                        </p:attrNameLst>
                                      </p:cBhvr>
                                      <p:rCtr x="-39" y="8148"/>
                                    </p:animMotion>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250" fill="hold"/>
                                        <p:tgtEl>
                                          <p:spTgt spid="55"/>
                                        </p:tgtEl>
                                        <p:attrNameLst>
                                          <p:attrName>ppt_w</p:attrName>
                                        </p:attrNameLst>
                                      </p:cBhvr>
                                      <p:tavLst>
                                        <p:tav tm="0">
                                          <p:val>
                                            <p:fltVal val="0"/>
                                          </p:val>
                                        </p:tav>
                                        <p:tav tm="100000">
                                          <p:val>
                                            <p:strVal val="#ppt_w"/>
                                          </p:val>
                                        </p:tav>
                                      </p:tavLst>
                                    </p:anim>
                                    <p:anim calcmode="lin" valueType="num">
                                      <p:cBhvr>
                                        <p:cTn id="76" dur="250" fill="hold"/>
                                        <p:tgtEl>
                                          <p:spTgt spid="55"/>
                                        </p:tgtEl>
                                        <p:attrNameLst>
                                          <p:attrName>ppt_h</p:attrName>
                                        </p:attrNameLst>
                                      </p:cBhvr>
                                      <p:tavLst>
                                        <p:tav tm="0">
                                          <p:val>
                                            <p:fltVal val="0"/>
                                          </p:val>
                                        </p:tav>
                                        <p:tav tm="100000">
                                          <p:val>
                                            <p:strVal val="#ppt_h"/>
                                          </p:val>
                                        </p:tav>
                                      </p:tavLst>
                                    </p:anim>
                                    <p:animEffect transition="in" filter="fade">
                                      <p:cBhvr>
                                        <p:cTn id="77" dur="250"/>
                                        <p:tgtEl>
                                          <p:spTgt spid="55"/>
                                        </p:tgtEl>
                                      </p:cBhvr>
                                    </p:animEffect>
                                  </p:childTnLst>
                                </p:cTn>
                              </p:par>
                            </p:childTnLst>
                          </p:cTn>
                        </p:par>
                        <p:par>
                          <p:cTn id="78" fill="hold">
                            <p:stCondLst>
                              <p:cond delay="4250"/>
                            </p:stCondLst>
                            <p:childTnLst>
                              <p:par>
                                <p:cTn id="79" presetID="22" presetClass="entr" presetSubtype="1" fill="hold" grpId="0" nodeType="after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250"/>
                                        <p:tgtEl>
                                          <p:spTgt spid="75"/>
                                        </p:tgtEl>
                                      </p:cBhvr>
                                    </p:animEffect>
                                  </p:childTnLst>
                                </p:cTn>
                              </p:par>
                            </p:childTnLst>
                          </p:cTn>
                        </p:par>
                        <p:par>
                          <p:cTn id="82" fill="hold">
                            <p:stCondLst>
                              <p:cond delay="4500"/>
                            </p:stCondLst>
                            <p:childTnLst>
                              <p:par>
                                <p:cTn id="83" presetID="42" presetClass="path" presetSubtype="0" accel="50000" decel="50000" fill="hold" nodeType="afterEffect">
                                  <p:stCondLst>
                                    <p:cond delay="0"/>
                                  </p:stCondLst>
                                  <p:childTnLst>
                                    <p:animMotion origin="layout" path="M -3.125E-6 -3.33333E-6 L -0.06705 0.1544 " pathEditMode="relative" rAng="0" ptsTypes="AA">
                                      <p:cBhvr>
                                        <p:cTn id="84" dur="250" fill="hold"/>
                                        <p:tgtEl>
                                          <p:spTgt spid="37"/>
                                        </p:tgtEl>
                                        <p:attrNameLst>
                                          <p:attrName>ppt_x</p:attrName>
                                          <p:attrName>ppt_y</p:attrName>
                                        </p:attrNameLst>
                                      </p:cBhvr>
                                      <p:rCtr x="-3359" y="7708"/>
                                    </p:animMotion>
                                  </p:childTnLst>
                                </p:cTn>
                              </p:par>
                            </p:childTnLst>
                          </p:cTn>
                        </p:par>
                        <p:par>
                          <p:cTn id="85" fill="hold">
                            <p:stCondLst>
                              <p:cond delay="4750"/>
                            </p:stCondLst>
                            <p:childTnLst>
                              <p:par>
                                <p:cTn id="86" presetID="53" presetClass="entr" presetSubtype="16"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p:cTn id="88" dur="250" fill="hold"/>
                                        <p:tgtEl>
                                          <p:spTgt spid="58"/>
                                        </p:tgtEl>
                                        <p:attrNameLst>
                                          <p:attrName>ppt_w</p:attrName>
                                        </p:attrNameLst>
                                      </p:cBhvr>
                                      <p:tavLst>
                                        <p:tav tm="0">
                                          <p:val>
                                            <p:fltVal val="0"/>
                                          </p:val>
                                        </p:tav>
                                        <p:tav tm="100000">
                                          <p:val>
                                            <p:strVal val="#ppt_w"/>
                                          </p:val>
                                        </p:tav>
                                      </p:tavLst>
                                    </p:anim>
                                    <p:anim calcmode="lin" valueType="num">
                                      <p:cBhvr>
                                        <p:cTn id="89" dur="250" fill="hold"/>
                                        <p:tgtEl>
                                          <p:spTgt spid="58"/>
                                        </p:tgtEl>
                                        <p:attrNameLst>
                                          <p:attrName>ppt_h</p:attrName>
                                        </p:attrNameLst>
                                      </p:cBhvr>
                                      <p:tavLst>
                                        <p:tav tm="0">
                                          <p:val>
                                            <p:fltVal val="0"/>
                                          </p:val>
                                        </p:tav>
                                        <p:tav tm="100000">
                                          <p:val>
                                            <p:strVal val="#ppt_h"/>
                                          </p:val>
                                        </p:tav>
                                      </p:tavLst>
                                    </p:anim>
                                    <p:animEffect transition="in" filter="fade">
                                      <p:cBhvr>
                                        <p:cTn id="90" dur="250"/>
                                        <p:tgtEl>
                                          <p:spTgt spid="58"/>
                                        </p:tgtEl>
                                      </p:cBhvr>
                                    </p:animEffect>
                                  </p:childTnLst>
                                </p:cTn>
                              </p:par>
                            </p:childTnLst>
                          </p:cTn>
                        </p:par>
                        <p:par>
                          <p:cTn id="91" fill="hold">
                            <p:stCondLst>
                              <p:cond delay="5000"/>
                            </p:stCondLst>
                            <p:childTnLst>
                              <p:par>
                                <p:cTn id="92" presetID="22" presetClass="entr" presetSubtype="1" fill="hold" grpId="0" nodeType="after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wipe(up)">
                                      <p:cBhvr>
                                        <p:cTn id="94" dur="250"/>
                                        <p:tgtEl>
                                          <p:spTgt spid="76"/>
                                        </p:tgtEl>
                                      </p:cBhvr>
                                    </p:animEffect>
                                  </p:childTnLst>
                                </p:cTn>
                              </p:par>
                            </p:childTnLst>
                          </p:cTn>
                        </p:par>
                        <p:par>
                          <p:cTn id="95" fill="hold">
                            <p:stCondLst>
                              <p:cond delay="5250"/>
                            </p:stCondLst>
                            <p:childTnLst>
                              <p:par>
                                <p:cTn id="96" presetID="42" presetClass="path" presetSubtype="0" accel="50000" decel="50000" fill="hold" nodeType="afterEffect">
                                  <p:stCondLst>
                                    <p:cond delay="0"/>
                                  </p:stCondLst>
                                  <p:childTnLst>
                                    <p:animMotion origin="layout" path="M -0.00156 -0.00023 L -0.09974 0.0757 " pathEditMode="relative" rAng="0" ptsTypes="AA">
                                      <p:cBhvr>
                                        <p:cTn id="97" dur="250" fill="hold"/>
                                        <p:tgtEl>
                                          <p:spTgt spid="36"/>
                                        </p:tgtEl>
                                        <p:attrNameLst>
                                          <p:attrName>ppt_x</p:attrName>
                                          <p:attrName>ppt_y</p:attrName>
                                        </p:attrNameLst>
                                      </p:cBhvr>
                                      <p:rCtr x="-4909" y="3796"/>
                                    </p:animMotion>
                                  </p:childTnLst>
                                </p:cTn>
                              </p:par>
                            </p:childTnLst>
                          </p:cTn>
                        </p:par>
                        <p:par>
                          <p:cTn id="98" fill="hold">
                            <p:stCondLst>
                              <p:cond delay="5500"/>
                            </p:stCondLst>
                            <p:childTnLst>
                              <p:par>
                                <p:cTn id="99" presetID="53" presetClass="entr" presetSubtype="16"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 calcmode="lin" valueType="num">
                                      <p:cBhvr>
                                        <p:cTn id="101" dur="250" fill="hold"/>
                                        <p:tgtEl>
                                          <p:spTgt spid="61"/>
                                        </p:tgtEl>
                                        <p:attrNameLst>
                                          <p:attrName>ppt_w</p:attrName>
                                        </p:attrNameLst>
                                      </p:cBhvr>
                                      <p:tavLst>
                                        <p:tav tm="0">
                                          <p:val>
                                            <p:fltVal val="0"/>
                                          </p:val>
                                        </p:tav>
                                        <p:tav tm="100000">
                                          <p:val>
                                            <p:strVal val="#ppt_w"/>
                                          </p:val>
                                        </p:tav>
                                      </p:tavLst>
                                    </p:anim>
                                    <p:anim calcmode="lin" valueType="num">
                                      <p:cBhvr>
                                        <p:cTn id="102" dur="250" fill="hold"/>
                                        <p:tgtEl>
                                          <p:spTgt spid="61"/>
                                        </p:tgtEl>
                                        <p:attrNameLst>
                                          <p:attrName>ppt_h</p:attrName>
                                        </p:attrNameLst>
                                      </p:cBhvr>
                                      <p:tavLst>
                                        <p:tav tm="0">
                                          <p:val>
                                            <p:fltVal val="0"/>
                                          </p:val>
                                        </p:tav>
                                        <p:tav tm="100000">
                                          <p:val>
                                            <p:strVal val="#ppt_h"/>
                                          </p:val>
                                        </p:tav>
                                      </p:tavLst>
                                    </p:anim>
                                    <p:animEffect transition="in" filter="fade">
                                      <p:cBhvr>
                                        <p:cTn id="103" dur="250"/>
                                        <p:tgtEl>
                                          <p:spTgt spid="61"/>
                                        </p:tgtEl>
                                      </p:cBhvr>
                                    </p:animEffect>
                                  </p:childTnLst>
                                </p:cTn>
                              </p:par>
                            </p:childTnLst>
                          </p:cTn>
                        </p:par>
                        <p:par>
                          <p:cTn id="104" fill="hold">
                            <p:stCondLst>
                              <p:cond delay="5750"/>
                            </p:stCondLst>
                            <p:childTnLst>
                              <p:par>
                                <p:cTn id="105" presetID="22" presetClass="entr" presetSubtype="1"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up)">
                                      <p:cBhvr>
                                        <p:cTn id="107" dur="250"/>
                                        <p:tgtEl>
                                          <p:spTgt spid="77"/>
                                        </p:tgtEl>
                                      </p:cBhvr>
                                    </p:animEffect>
                                  </p:childTnLst>
                                </p:cTn>
                              </p:par>
                            </p:childTnLst>
                          </p:cTn>
                        </p:par>
                        <p:par>
                          <p:cTn id="108" fill="hold">
                            <p:stCondLst>
                              <p:cond delay="6000"/>
                            </p:stCondLst>
                            <p:childTnLst>
                              <p:par>
                                <p:cTn id="109" presetID="42" presetClass="path" presetSubtype="0" accel="50000" decel="50000" fill="hold" nodeType="afterEffect">
                                  <p:stCondLst>
                                    <p:cond delay="0"/>
                                  </p:stCondLst>
                                  <p:childTnLst>
                                    <p:animMotion origin="layout" path="M -4.58333E-6 2.59259E-6 L -0.08424 -0.07616 " pathEditMode="relative" rAng="0" ptsTypes="AA">
                                      <p:cBhvr>
                                        <p:cTn id="110" dur="250" fill="hold"/>
                                        <p:tgtEl>
                                          <p:spTgt spid="33"/>
                                        </p:tgtEl>
                                        <p:attrNameLst>
                                          <p:attrName>ppt_x</p:attrName>
                                          <p:attrName>ppt_y</p:attrName>
                                        </p:attrNameLst>
                                      </p:cBhvr>
                                      <p:rCtr x="-4219" y="-3819"/>
                                    </p:animMotion>
                                  </p:childTnLst>
                                </p:cTn>
                              </p:par>
                            </p:childTnLst>
                          </p:cTn>
                        </p:par>
                        <p:par>
                          <p:cTn id="111" fill="hold">
                            <p:stCondLst>
                              <p:cond delay="6250"/>
                            </p:stCondLst>
                            <p:childTnLst>
                              <p:par>
                                <p:cTn id="112" presetID="53" presetClass="entr" presetSubtype="16" fill="hold" nodeType="after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p:cTn id="114" dur="250" fill="hold"/>
                                        <p:tgtEl>
                                          <p:spTgt spid="64"/>
                                        </p:tgtEl>
                                        <p:attrNameLst>
                                          <p:attrName>ppt_w</p:attrName>
                                        </p:attrNameLst>
                                      </p:cBhvr>
                                      <p:tavLst>
                                        <p:tav tm="0">
                                          <p:val>
                                            <p:fltVal val="0"/>
                                          </p:val>
                                        </p:tav>
                                        <p:tav tm="100000">
                                          <p:val>
                                            <p:strVal val="#ppt_w"/>
                                          </p:val>
                                        </p:tav>
                                      </p:tavLst>
                                    </p:anim>
                                    <p:anim calcmode="lin" valueType="num">
                                      <p:cBhvr>
                                        <p:cTn id="115" dur="250" fill="hold"/>
                                        <p:tgtEl>
                                          <p:spTgt spid="64"/>
                                        </p:tgtEl>
                                        <p:attrNameLst>
                                          <p:attrName>ppt_h</p:attrName>
                                        </p:attrNameLst>
                                      </p:cBhvr>
                                      <p:tavLst>
                                        <p:tav tm="0">
                                          <p:val>
                                            <p:fltVal val="0"/>
                                          </p:val>
                                        </p:tav>
                                        <p:tav tm="100000">
                                          <p:val>
                                            <p:strVal val="#ppt_h"/>
                                          </p:val>
                                        </p:tav>
                                      </p:tavLst>
                                    </p:anim>
                                    <p:animEffect transition="in" filter="fade">
                                      <p:cBhvr>
                                        <p:cTn id="116" dur="250"/>
                                        <p:tgtEl>
                                          <p:spTgt spid="64"/>
                                        </p:tgtEl>
                                      </p:cBhvr>
                                    </p:animEffect>
                                  </p:childTnLst>
                                </p:cTn>
                              </p:par>
                            </p:childTnLst>
                          </p:cTn>
                        </p:par>
                        <p:par>
                          <p:cTn id="117" fill="hold">
                            <p:stCondLst>
                              <p:cond delay="6500"/>
                            </p:stCondLst>
                            <p:childTnLst>
                              <p:par>
                                <p:cTn id="118" presetID="22" presetClass="entr" presetSubtype="1" fill="hold" grpId="0" nodeType="after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up)">
                                      <p:cBhvr>
                                        <p:cTn id="120" dur="250"/>
                                        <p:tgtEl>
                                          <p:spTgt spid="78"/>
                                        </p:tgtEl>
                                      </p:cBhvr>
                                    </p:animEffect>
                                  </p:childTnLst>
                                </p:cTn>
                              </p:par>
                            </p:childTnLst>
                          </p:cTn>
                        </p:par>
                        <p:par>
                          <p:cTn id="121" fill="hold">
                            <p:stCondLst>
                              <p:cond delay="6750"/>
                            </p:stCondLst>
                            <p:childTnLst>
                              <p:par>
                                <p:cTn id="122" presetID="64" presetClass="path" presetSubtype="0" accel="50000" decel="50000" fill="hold" nodeType="afterEffect">
                                  <p:stCondLst>
                                    <p:cond delay="0"/>
                                  </p:stCondLst>
                                  <p:childTnLst>
                                    <p:animMotion origin="layout" path="M -4.16667E-7 4.07407E-6 L -0.05937 -0.12107 " pathEditMode="relative" rAng="0" ptsTypes="AA">
                                      <p:cBhvr>
                                        <p:cTn id="123" dur="250" fill="hold"/>
                                        <p:tgtEl>
                                          <p:spTgt spid="34"/>
                                        </p:tgtEl>
                                        <p:attrNameLst>
                                          <p:attrName>ppt_x</p:attrName>
                                          <p:attrName>ppt_y</p:attrName>
                                        </p:attrNameLst>
                                      </p:cBhvr>
                                      <p:rCtr x="-2969" y="-6065"/>
                                    </p:animMotion>
                                  </p:childTnLst>
                                </p:cTn>
                              </p:par>
                            </p:childTnLst>
                          </p:cTn>
                        </p:par>
                        <p:par>
                          <p:cTn id="124" fill="hold">
                            <p:stCondLst>
                              <p:cond delay="7000"/>
                            </p:stCondLst>
                            <p:childTnLst>
                              <p:par>
                                <p:cTn id="125" presetID="53" presetClass="entr" presetSubtype="16" fill="hold"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250" fill="hold"/>
                                        <p:tgtEl>
                                          <p:spTgt spid="67"/>
                                        </p:tgtEl>
                                        <p:attrNameLst>
                                          <p:attrName>ppt_w</p:attrName>
                                        </p:attrNameLst>
                                      </p:cBhvr>
                                      <p:tavLst>
                                        <p:tav tm="0">
                                          <p:val>
                                            <p:fltVal val="0"/>
                                          </p:val>
                                        </p:tav>
                                        <p:tav tm="100000">
                                          <p:val>
                                            <p:strVal val="#ppt_w"/>
                                          </p:val>
                                        </p:tav>
                                      </p:tavLst>
                                    </p:anim>
                                    <p:anim calcmode="lin" valueType="num">
                                      <p:cBhvr>
                                        <p:cTn id="128" dur="250" fill="hold"/>
                                        <p:tgtEl>
                                          <p:spTgt spid="67"/>
                                        </p:tgtEl>
                                        <p:attrNameLst>
                                          <p:attrName>ppt_h</p:attrName>
                                        </p:attrNameLst>
                                      </p:cBhvr>
                                      <p:tavLst>
                                        <p:tav tm="0">
                                          <p:val>
                                            <p:fltVal val="0"/>
                                          </p:val>
                                        </p:tav>
                                        <p:tav tm="100000">
                                          <p:val>
                                            <p:strVal val="#ppt_h"/>
                                          </p:val>
                                        </p:tav>
                                      </p:tavLst>
                                    </p:anim>
                                    <p:animEffect transition="in" filter="fade">
                                      <p:cBhvr>
                                        <p:cTn id="129" dur="250"/>
                                        <p:tgtEl>
                                          <p:spTgt spid="67"/>
                                        </p:tgtEl>
                                      </p:cBhvr>
                                    </p:animEffect>
                                  </p:childTnLst>
                                </p:cTn>
                              </p:par>
                            </p:childTnLst>
                          </p:cTn>
                        </p:par>
                        <p:par>
                          <p:cTn id="130" fill="hold">
                            <p:stCondLst>
                              <p:cond delay="7250"/>
                            </p:stCondLst>
                            <p:childTnLst>
                              <p:par>
                                <p:cTn id="131" presetID="22" presetClass="entr" presetSubtype="1" fill="hold" grpId="0"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wipe(up)">
                                      <p:cBhvr>
                                        <p:cTn id="133" dur="250"/>
                                        <p:tgtEl>
                                          <p:spTgt spid="80"/>
                                        </p:tgtEl>
                                      </p:cBhvr>
                                    </p:animEffect>
                                  </p:childTnLst>
                                </p:cTn>
                              </p:par>
                            </p:childTnLst>
                          </p:cTn>
                        </p:par>
                        <p:par>
                          <p:cTn id="134" fill="hold">
                            <p:stCondLst>
                              <p:cond delay="7500"/>
                            </p:stCondLst>
                            <p:childTnLst>
                              <p:par>
                                <p:cTn id="135" presetID="53" presetClass="entr" presetSubtype="16" fill="hold" nodeType="afterEffect">
                                  <p:stCondLst>
                                    <p:cond delay="1000"/>
                                  </p:stCondLst>
                                  <p:childTnLst>
                                    <p:set>
                                      <p:cBhvr>
                                        <p:cTn id="136" dur="1" fill="hold">
                                          <p:stCondLst>
                                            <p:cond delay="0"/>
                                          </p:stCondLst>
                                        </p:cTn>
                                        <p:tgtEl>
                                          <p:spTgt spid="85"/>
                                        </p:tgtEl>
                                        <p:attrNameLst>
                                          <p:attrName>style.visibility</p:attrName>
                                        </p:attrNameLst>
                                      </p:cBhvr>
                                      <p:to>
                                        <p:strVal val="visible"/>
                                      </p:to>
                                    </p:set>
                                    <p:anim calcmode="lin" valueType="num">
                                      <p:cBhvr>
                                        <p:cTn id="137" dur="250" fill="hold"/>
                                        <p:tgtEl>
                                          <p:spTgt spid="85"/>
                                        </p:tgtEl>
                                        <p:attrNameLst>
                                          <p:attrName>ppt_w</p:attrName>
                                        </p:attrNameLst>
                                      </p:cBhvr>
                                      <p:tavLst>
                                        <p:tav tm="0">
                                          <p:val>
                                            <p:fltVal val="0"/>
                                          </p:val>
                                        </p:tav>
                                        <p:tav tm="100000">
                                          <p:val>
                                            <p:strVal val="#ppt_w"/>
                                          </p:val>
                                        </p:tav>
                                      </p:tavLst>
                                    </p:anim>
                                    <p:anim calcmode="lin" valueType="num">
                                      <p:cBhvr>
                                        <p:cTn id="138" dur="250" fill="hold"/>
                                        <p:tgtEl>
                                          <p:spTgt spid="85"/>
                                        </p:tgtEl>
                                        <p:attrNameLst>
                                          <p:attrName>ppt_h</p:attrName>
                                        </p:attrNameLst>
                                      </p:cBhvr>
                                      <p:tavLst>
                                        <p:tav tm="0">
                                          <p:val>
                                            <p:fltVal val="0"/>
                                          </p:val>
                                        </p:tav>
                                        <p:tav tm="100000">
                                          <p:val>
                                            <p:strVal val="#ppt_h"/>
                                          </p:val>
                                        </p:tav>
                                      </p:tavLst>
                                    </p:anim>
                                    <p:animEffect transition="in" filter="fade">
                                      <p:cBhvr>
                                        <p:cTn id="139"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65C6BE96-6BCC-4ACA-87CC-FE186C033759}"/>
              </a:ext>
            </a:extLst>
          </p:cNvPr>
          <p:cNvSpPr txBox="1"/>
          <p:nvPr/>
        </p:nvSpPr>
        <p:spPr>
          <a:xfrm>
            <a:off x="966335" y="3358169"/>
            <a:ext cx="7378364" cy="3416320"/>
          </a:xfrm>
          <a:prstGeom prst="rect">
            <a:avLst/>
          </a:prstGeom>
          <a:noFill/>
        </p:spPr>
        <p:txBody>
          <a:bodyPr wrap="square" rtlCol="0">
            <a:spAutoFit/>
          </a:bodyPr>
          <a:lstStyle/>
          <a:p>
            <a:r>
              <a:rPr lang="es-ES" sz="5400" b="1" dirty="0">
                <a:latin typeface="Century Gothic" panose="020B0502020202020204" pitchFamily="34" charset="0"/>
              </a:rPr>
              <a:t>Remanufacturado de alternadores y motores de arranque en AS-PL</a:t>
            </a:r>
            <a:endParaRPr lang="pl-PL" dirty="0"/>
          </a:p>
        </p:txBody>
      </p:sp>
      <p:pic>
        <p:nvPicPr>
          <p:cNvPr id="2" name="Obraz 1">
            <a:extLst>
              <a:ext uri="{FF2B5EF4-FFF2-40B4-BE49-F238E27FC236}">
                <a16:creationId xmlns:a16="http://schemas.microsoft.com/office/drawing/2014/main" id="{6DF6BED4-E11D-4715-BBFD-8BC3EB8DC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529230922"/>
      </p:ext>
    </p:extLst>
  </p:cSld>
  <p:clrMapOvr>
    <a:masterClrMapping/>
  </p:clrMapOvr>
  <mc:AlternateContent xmlns:mc="http://schemas.openxmlformats.org/markup-compatibility/2006" xmlns:p159="http://schemas.microsoft.com/office/powerpoint/2015/09/main">
    <mc:Choice Requires="p159">
      <p:transition advTm="2300">
        <p159:morph option="byObject"/>
      </p:transition>
    </mc:Choice>
    <mc:Fallback xmlns="">
      <p:transition advTm="2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9EB608-B78C-48C0-B221-8591CF69C255}"/>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pole tekstowe 15">
            <a:extLst>
              <a:ext uri="{FF2B5EF4-FFF2-40B4-BE49-F238E27FC236}">
                <a16:creationId xmlns:a16="http://schemas.microsoft.com/office/drawing/2014/main" id="{21BAE691-FFE5-42D5-987B-FBE7BFD238D7}"/>
              </a:ext>
            </a:extLst>
          </p:cNvPr>
          <p:cNvSpPr txBox="1"/>
          <p:nvPr/>
        </p:nvSpPr>
        <p:spPr>
          <a:xfrm>
            <a:off x="437263" y="1131793"/>
            <a:ext cx="4530522" cy="2585323"/>
          </a:xfrm>
          <a:prstGeom prst="rect">
            <a:avLst/>
          </a:prstGeom>
          <a:noFill/>
        </p:spPr>
        <p:txBody>
          <a:bodyPr wrap="square" rtlCol="0" anchor="ctr">
            <a:spAutoFit/>
          </a:bodyPr>
          <a:lstStyle/>
          <a:p>
            <a:pPr algn="ctr"/>
            <a:r>
              <a:rPr lang="es-ES" dirty="0">
                <a:latin typeface="Century Gothic" panose="020B0502020202020204" pitchFamily="34" charset="0"/>
              </a:rPr>
              <a:t>Los productos </a:t>
            </a:r>
            <a:r>
              <a:rPr lang="pl-PL" dirty="0" err="1">
                <a:latin typeface="Century Gothic" panose="020B0502020202020204" pitchFamily="34" charset="0"/>
              </a:rPr>
              <a:t>remanufacturados</a:t>
            </a:r>
            <a:r>
              <a:rPr lang="es-ES" dirty="0">
                <a:latin typeface="Century Gothic" panose="020B0502020202020204" pitchFamily="34" charset="0"/>
              </a:rPr>
              <a:t> pueden encontrarse en </a:t>
            </a:r>
            <a:r>
              <a:rPr lang="pl-PL" dirty="0" err="1">
                <a:latin typeface="Century Gothic" panose="020B0502020202020204" pitchFamily="34" charset="0"/>
              </a:rPr>
              <a:t>tienda</a:t>
            </a:r>
            <a:r>
              <a:rPr lang="pl-PL" dirty="0">
                <a:latin typeface="Century Gothic" panose="020B0502020202020204" pitchFamily="34" charset="0"/>
              </a:rPr>
              <a:t> online </a:t>
            </a:r>
            <a:r>
              <a:rPr lang="pl-PL" b="1" dirty="0">
                <a:solidFill>
                  <a:srgbClr val="FF0000"/>
                </a:solidFill>
                <a:latin typeface="Century Gothic" panose="020B0502020202020204" pitchFamily="34" charset="0"/>
                <a:hlinkClick r:id="rId3">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es-ES" dirty="0">
                <a:latin typeface="Century Gothic" panose="020B0502020202020204" pitchFamily="34" charset="0"/>
              </a:rPr>
              <a:t>Tienen una letra "</a:t>
            </a:r>
            <a:r>
              <a:rPr lang="es-ES" b="1" dirty="0">
                <a:latin typeface="Century Gothic" panose="020B0502020202020204" pitchFamily="34" charset="0"/>
              </a:rPr>
              <a:t>R</a:t>
            </a:r>
            <a:r>
              <a:rPr lang="es-ES" dirty="0">
                <a:latin typeface="Century Gothic" panose="020B0502020202020204" pitchFamily="34" charset="0"/>
              </a:rPr>
              <a:t>" al final del </a:t>
            </a:r>
            <a:r>
              <a:rPr lang="pl-PL" dirty="0" err="1">
                <a:latin typeface="Century Gothic" panose="020B0502020202020204" pitchFamily="34" charset="0"/>
              </a:rPr>
              <a:t>código</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es-ES" dirty="0">
                <a:latin typeface="Century Gothic" panose="020B0502020202020204" pitchFamily="34" charset="0"/>
              </a:rPr>
              <a:t>También es posible encontrarlos utilizando el filtro "</a:t>
            </a:r>
            <a:r>
              <a:rPr lang="es-ES" b="1" dirty="0">
                <a:latin typeface="Century Gothic" panose="020B0502020202020204" pitchFamily="34" charset="0"/>
              </a:rPr>
              <a:t>Tipo de producto</a:t>
            </a:r>
            <a:r>
              <a:rPr lang="es-ES" dirty="0">
                <a:latin typeface="Century Gothic" panose="020B0502020202020204" pitchFamily="34" charset="0"/>
              </a:rPr>
              <a:t>" y seleccionando "</a:t>
            </a:r>
            <a:r>
              <a:rPr lang="pl-PL" b="1" dirty="0">
                <a:latin typeface="Century Gothic" panose="020B0502020202020204" pitchFamily="34" charset="0"/>
              </a:rPr>
              <a:t>R</a:t>
            </a:r>
            <a:r>
              <a:rPr lang="es-ES" b="1" dirty="0" err="1">
                <a:latin typeface="Century Gothic" panose="020B0502020202020204" pitchFamily="34" charset="0"/>
              </a:rPr>
              <a:t>emanufacturado</a:t>
            </a:r>
            <a:r>
              <a:rPr lang="es-ES" dirty="0">
                <a:latin typeface="Century Gothic" panose="020B0502020202020204" pitchFamily="34" charset="0"/>
              </a:rPr>
              <a:t>"</a:t>
            </a:r>
            <a:r>
              <a:rPr lang="pl-PL" dirty="0">
                <a:latin typeface="Century Gothic" panose="020B0502020202020204" pitchFamily="34" charset="0"/>
              </a:rPr>
              <a:t>. </a:t>
            </a:r>
          </a:p>
        </p:txBody>
      </p:sp>
      <p:sp>
        <p:nvSpPr>
          <p:cNvPr id="9" name="Owal 8">
            <a:extLst>
              <a:ext uri="{FF2B5EF4-FFF2-40B4-BE49-F238E27FC236}">
                <a16:creationId xmlns:a16="http://schemas.microsoft.com/office/drawing/2014/main" id="{C4CE9658-4557-4F1B-8A9E-4B19A107C7DC}"/>
              </a:ext>
            </a:extLst>
          </p:cNvPr>
          <p:cNvSpPr/>
          <p:nvPr/>
        </p:nvSpPr>
        <p:spPr>
          <a:xfrm>
            <a:off x="8522389" y="2655163"/>
            <a:ext cx="1270967" cy="1270967"/>
          </a:xfrm>
          <a:prstGeom prst="ellipse">
            <a:avLst/>
          </a:prstGeom>
          <a:blipFill dpi="0" rotWithShape="1">
            <a:blip r:embed="rId4">
              <a:alphaModFix amt="0"/>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45040188"/>
      </p:ext>
    </p:extLst>
  </p:cSld>
  <p:clrMapOvr>
    <a:masterClrMapping/>
  </p:clrMapOvr>
  <p:transition spd="slow" advTm="63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braz 53">
            <a:extLst>
              <a:ext uri="{FF2B5EF4-FFF2-40B4-BE49-F238E27FC236}">
                <a16:creationId xmlns:a16="http://schemas.microsoft.com/office/drawing/2014/main" id="{B2D184DF-CFC0-4468-9339-CB4A4769DE16}"/>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0" name="Owal 39">
            <a:extLst>
              <a:ext uri="{FF2B5EF4-FFF2-40B4-BE49-F238E27FC236}">
                <a16:creationId xmlns:a16="http://schemas.microsoft.com/office/drawing/2014/main" id="{F507F7C4-F307-4E9C-96E0-727FDF5C1F91}"/>
              </a:ext>
            </a:extLst>
          </p:cNvPr>
          <p:cNvSpPr/>
          <p:nvPr/>
        </p:nvSpPr>
        <p:spPr>
          <a:xfrm>
            <a:off x="6521498" y="797857"/>
            <a:ext cx="4248475" cy="4248475"/>
          </a:xfrm>
          <a:prstGeom prst="ellipse">
            <a:avLst/>
          </a:prstGeom>
          <a:blipFill>
            <a:blip r:embed="rId3">
              <a:extLst>
                <a:ext uri="{28A0092B-C50C-407E-A947-70E740481C1C}">
                  <a14:useLocalDpi xmlns:a14="http://schemas.microsoft.com/office/drawing/2010/main" val="0"/>
                </a:ext>
              </a:extLst>
            </a:blip>
            <a:stretch>
              <a:fillRect/>
            </a:stretch>
          </a:blipFill>
          <a:ln>
            <a:solidFill>
              <a:schemeClr val="tx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ole tekstowe 41">
            <a:extLst>
              <a:ext uri="{FF2B5EF4-FFF2-40B4-BE49-F238E27FC236}">
                <a16:creationId xmlns:a16="http://schemas.microsoft.com/office/drawing/2014/main" id="{6EE8101E-9CE4-4256-BDCF-6C6AAA9E885B}"/>
              </a:ext>
            </a:extLst>
          </p:cNvPr>
          <p:cNvSpPr txBox="1"/>
          <p:nvPr/>
        </p:nvSpPr>
        <p:spPr>
          <a:xfrm>
            <a:off x="437263" y="4066274"/>
            <a:ext cx="4530522" cy="646331"/>
          </a:xfrm>
          <a:prstGeom prst="rect">
            <a:avLst/>
          </a:prstGeom>
          <a:noFill/>
        </p:spPr>
        <p:txBody>
          <a:bodyPr wrap="square" rtlCol="0" anchor="ctr">
            <a:spAutoFit/>
          </a:bodyPr>
          <a:lstStyle/>
          <a:p>
            <a:pPr algn="ctr"/>
            <a:r>
              <a:rPr lang="es-ES" dirty="0">
                <a:latin typeface="Century Gothic" panose="020B0502020202020204" pitchFamily="34" charset="0"/>
              </a:rPr>
              <a:t>La navegación por </a:t>
            </a:r>
            <a:r>
              <a:rPr lang="pl-PL" dirty="0">
                <a:latin typeface="Century Gothic" panose="020B0502020202020204" pitchFamily="34" charset="0"/>
              </a:rPr>
              <a:t>el </a:t>
            </a:r>
            <a:r>
              <a:rPr lang="pl-PL" dirty="0" err="1">
                <a:latin typeface="Century Gothic" panose="020B0502020202020204" pitchFamily="34" charset="0"/>
              </a:rPr>
              <a:t>catálogo</a:t>
            </a:r>
            <a:r>
              <a:rPr lang="pl-PL" dirty="0">
                <a:latin typeface="Century Gothic" panose="020B0502020202020204" pitchFamily="34" charset="0"/>
              </a:rPr>
              <a:t> online</a:t>
            </a:r>
            <a:r>
              <a:rPr lang="es-ES" dirty="0">
                <a:latin typeface="Century Gothic" panose="020B0502020202020204" pitchFamily="34" charset="0"/>
              </a:rPr>
              <a:t> no requiere iniciar sesión</a:t>
            </a:r>
            <a:r>
              <a:rPr lang="pl-PL" dirty="0">
                <a:latin typeface="Century Gothic" panose="020B0502020202020204" pitchFamily="34" charset="0"/>
              </a:rPr>
              <a:t>.</a:t>
            </a:r>
          </a:p>
        </p:txBody>
      </p:sp>
      <p:sp>
        <p:nvSpPr>
          <p:cNvPr id="47" name="pole tekstowe 46">
            <a:extLst>
              <a:ext uri="{FF2B5EF4-FFF2-40B4-BE49-F238E27FC236}">
                <a16:creationId xmlns:a16="http://schemas.microsoft.com/office/drawing/2014/main" id="{8C8CE76A-34ED-42ED-9663-D6EC4874C535}"/>
              </a:ext>
            </a:extLst>
          </p:cNvPr>
          <p:cNvSpPr txBox="1"/>
          <p:nvPr/>
        </p:nvSpPr>
        <p:spPr>
          <a:xfrm>
            <a:off x="437263" y="1131793"/>
            <a:ext cx="4530522" cy="2585323"/>
          </a:xfrm>
          <a:prstGeom prst="rect">
            <a:avLst/>
          </a:prstGeom>
          <a:noFill/>
        </p:spPr>
        <p:txBody>
          <a:bodyPr wrap="square" rtlCol="0" anchor="ctr">
            <a:spAutoFit/>
          </a:bodyPr>
          <a:lstStyle/>
          <a:p>
            <a:pPr algn="ctr"/>
            <a:r>
              <a:rPr lang="es-ES" dirty="0">
                <a:latin typeface="Century Gothic" panose="020B0502020202020204" pitchFamily="34" charset="0"/>
              </a:rPr>
              <a:t>Los productos </a:t>
            </a:r>
            <a:r>
              <a:rPr lang="pl-PL" dirty="0" err="1">
                <a:latin typeface="Century Gothic" panose="020B0502020202020204" pitchFamily="34" charset="0"/>
              </a:rPr>
              <a:t>remanufacturados</a:t>
            </a:r>
            <a:r>
              <a:rPr lang="es-ES" dirty="0">
                <a:latin typeface="Century Gothic" panose="020B0502020202020204" pitchFamily="34" charset="0"/>
              </a:rPr>
              <a:t> pueden encontrarse en </a:t>
            </a:r>
            <a:r>
              <a:rPr lang="pl-PL" dirty="0" err="1">
                <a:latin typeface="Century Gothic" panose="020B0502020202020204" pitchFamily="34" charset="0"/>
              </a:rPr>
              <a:t>tienda</a:t>
            </a:r>
            <a:r>
              <a:rPr lang="pl-PL" dirty="0">
                <a:latin typeface="Century Gothic" panose="020B0502020202020204" pitchFamily="34" charset="0"/>
              </a:rPr>
              <a:t> online </a:t>
            </a:r>
            <a:r>
              <a:rPr lang="pl-PL" b="1" dirty="0">
                <a:solidFill>
                  <a:srgbClr val="FF0000"/>
                </a:solidFill>
                <a:latin typeface="Century Gothic" panose="020B0502020202020204" pitchFamily="34" charset="0"/>
                <a:hlinkClick r:id="rId4">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es-ES" dirty="0">
                <a:latin typeface="Century Gothic" panose="020B0502020202020204" pitchFamily="34" charset="0"/>
              </a:rPr>
              <a:t>Tienen una letra "</a:t>
            </a:r>
            <a:r>
              <a:rPr lang="es-ES" b="1" dirty="0">
                <a:latin typeface="Century Gothic" panose="020B0502020202020204" pitchFamily="34" charset="0"/>
              </a:rPr>
              <a:t>R</a:t>
            </a:r>
            <a:r>
              <a:rPr lang="es-ES" dirty="0">
                <a:latin typeface="Century Gothic" panose="020B0502020202020204" pitchFamily="34" charset="0"/>
              </a:rPr>
              <a:t>" al final del </a:t>
            </a:r>
            <a:r>
              <a:rPr lang="pl-PL" dirty="0" err="1">
                <a:latin typeface="Century Gothic" panose="020B0502020202020204" pitchFamily="34" charset="0"/>
              </a:rPr>
              <a:t>código</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es-ES" dirty="0">
                <a:latin typeface="Century Gothic" panose="020B0502020202020204" pitchFamily="34" charset="0"/>
              </a:rPr>
              <a:t>También es posible encontrarlos utilizando el filtro "</a:t>
            </a:r>
            <a:r>
              <a:rPr lang="es-ES" b="1" dirty="0">
                <a:latin typeface="Century Gothic" panose="020B0502020202020204" pitchFamily="34" charset="0"/>
              </a:rPr>
              <a:t>Tipo de producto</a:t>
            </a:r>
            <a:r>
              <a:rPr lang="es-ES" dirty="0">
                <a:latin typeface="Century Gothic" panose="020B0502020202020204" pitchFamily="34" charset="0"/>
              </a:rPr>
              <a:t>" y seleccionando "</a:t>
            </a:r>
            <a:r>
              <a:rPr lang="pl-PL" b="1" dirty="0">
                <a:latin typeface="Century Gothic" panose="020B0502020202020204" pitchFamily="34" charset="0"/>
              </a:rPr>
              <a:t>R</a:t>
            </a:r>
            <a:r>
              <a:rPr lang="es-ES" b="1" dirty="0">
                <a:latin typeface="Century Gothic" panose="020B0502020202020204" pitchFamily="34" charset="0"/>
              </a:rPr>
              <a:t>emanufacturado</a:t>
            </a:r>
            <a:r>
              <a:rPr lang="es-ES" dirty="0">
                <a:latin typeface="Century Gothic" panose="020B0502020202020204" pitchFamily="34" charset="0"/>
              </a:rPr>
              <a:t>"</a:t>
            </a:r>
            <a:r>
              <a:rPr lang="pl-PL" dirty="0">
                <a:latin typeface="Century Gothic" panose="020B0502020202020204" pitchFamily="34" charset="0"/>
              </a:rPr>
              <a:t>. </a:t>
            </a:r>
          </a:p>
        </p:txBody>
      </p:sp>
      <p:grpSp>
        <p:nvGrpSpPr>
          <p:cNvPr id="48" name="Grupa 47">
            <a:extLst>
              <a:ext uri="{FF2B5EF4-FFF2-40B4-BE49-F238E27FC236}">
                <a16:creationId xmlns:a16="http://schemas.microsoft.com/office/drawing/2014/main" id="{C8EEEAC3-D680-4CDE-AEE6-ADD12435D700}"/>
              </a:ext>
            </a:extLst>
          </p:cNvPr>
          <p:cNvGrpSpPr/>
          <p:nvPr/>
        </p:nvGrpSpPr>
        <p:grpSpPr>
          <a:xfrm>
            <a:off x="10982946" y="6452514"/>
            <a:ext cx="1372655" cy="307777"/>
            <a:chOff x="10648549" y="6251477"/>
            <a:chExt cx="1247866" cy="307777"/>
          </a:xfrm>
        </p:grpSpPr>
        <p:sp>
          <p:nvSpPr>
            <p:cNvPr id="49" name="Trójkąt równoramienny 48">
              <a:extLst>
                <a:ext uri="{FF2B5EF4-FFF2-40B4-BE49-F238E27FC236}">
                  <a16:creationId xmlns:a16="http://schemas.microsoft.com/office/drawing/2014/main" id="{0C53A423-AD2F-49AA-801B-A908A0A409AC}"/>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0" name="pole tekstowe 49">
              <a:extLst>
                <a:ext uri="{FF2B5EF4-FFF2-40B4-BE49-F238E27FC236}">
                  <a16:creationId xmlns:a16="http://schemas.microsoft.com/office/drawing/2014/main" id="{B75219B4-F152-4AC3-8B3E-0CB24BD57D7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Siguiente</a:t>
              </a:r>
              <a:endParaRPr lang="pl-PL" sz="1400" dirty="0">
                <a:solidFill>
                  <a:prstClr val="black">
                    <a:lumMod val="65000"/>
                    <a:lumOff val="35000"/>
                  </a:prstClr>
                </a:solidFill>
                <a:latin typeface="Century Gothic" panose="020B0502020202020204" pitchFamily="34" charset="0"/>
              </a:endParaRPr>
            </a:p>
          </p:txBody>
        </p:sp>
      </p:grpSp>
      <p:grpSp>
        <p:nvGrpSpPr>
          <p:cNvPr id="51" name="Grupa 50">
            <a:extLst>
              <a:ext uri="{FF2B5EF4-FFF2-40B4-BE49-F238E27FC236}">
                <a16:creationId xmlns:a16="http://schemas.microsoft.com/office/drawing/2014/main" id="{C73385A3-4A17-44E3-A659-294C2174250D}"/>
              </a:ext>
            </a:extLst>
          </p:cNvPr>
          <p:cNvGrpSpPr/>
          <p:nvPr/>
        </p:nvGrpSpPr>
        <p:grpSpPr>
          <a:xfrm>
            <a:off x="1470111" y="5057808"/>
            <a:ext cx="2418555" cy="612304"/>
            <a:chOff x="1379449" y="4990961"/>
            <a:chExt cx="2418555" cy="612304"/>
          </a:xfrm>
        </p:grpSpPr>
        <p:sp>
          <p:nvSpPr>
            <p:cNvPr id="52" name="Prostokąt: zaokrąglone rogi 51">
              <a:hlinkClick r:id="rId5"/>
              <a:extLst>
                <a:ext uri="{FF2B5EF4-FFF2-40B4-BE49-F238E27FC236}">
                  <a16:creationId xmlns:a16="http://schemas.microsoft.com/office/drawing/2014/main" id="{83B62C41-8E85-4204-ADDA-E32CD48232FE}"/>
                </a:ext>
              </a:extLst>
            </p:cNvPr>
            <p:cNvSpPr/>
            <p:nvPr/>
          </p:nvSpPr>
          <p:spPr>
            <a:xfrm>
              <a:off x="1379449" y="4990961"/>
              <a:ext cx="2418555" cy="61230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53" name="pole tekstowe 52">
              <a:hlinkClick r:id="rId5"/>
              <a:extLst>
                <a:ext uri="{FF2B5EF4-FFF2-40B4-BE49-F238E27FC236}">
                  <a16:creationId xmlns:a16="http://schemas.microsoft.com/office/drawing/2014/main" id="{A060ACFF-D852-4B19-987C-B1583F94FDDA}"/>
                </a:ext>
              </a:extLst>
            </p:cNvPr>
            <p:cNvSpPr txBox="1"/>
            <p:nvPr/>
          </p:nvSpPr>
          <p:spPr>
            <a:xfrm>
              <a:off x="1438439" y="5122155"/>
              <a:ext cx="2337922" cy="369332"/>
            </a:xfrm>
            <a:prstGeom prst="rect">
              <a:avLst/>
            </a:prstGeom>
            <a:noFill/>
          </p:spPr>
          <p:txBody>
            <a:bodyPr wrap="square" rtlCol="0">
              <a:spAutoFit/>
            </a:bodyPr>
            <a:lstStyle/>
            <a:p>
              <a:pPr algn="ctr"/>
              <a:r>
                <a:rPr lang="pl-PL" b="1" dirty="0">
                  <a:solidFill>
                    <a:schemeClr val="bg1"/>
                  </a:solidFill>
                </a:rPr>
                <a:t>ENTRA EN AS-PL</a:t>
              </a:r>
            </a:p>
          </p:txBody>
        </p:sp>
      </p:grpSp>
      <p:sp>
        <p:nvSpPr>
          <p:cNvPr id="2" name="Prostokąt: zaokrąglone rogi 1">
            <a:extLst>
              <a:ext uri="{FF2B5EF4-FFF2-40B4-BE49-F238E27FC236}">
                <a16:creationId xmlns:a16="http://schemas.microsoft.com/office/drawing/2014/main" id="{9880C7EE-BA59-4101-8C34-F73A3E560BB1}"/>
              </a:ext>
            </a:extLst>
          </p:cNvPr>
          <p:cNvSpPr/>
          <p:nvPr/>
        </p:nvSpPr>
        <p:spPr>
          <a:xfrm>
            <a:off x="8527915" y="2911813"/>
            <a:ext cx="1070042" cy="376136"/>
          </a:xfrm>
          <a:prstGeom prst="roundRect">
            <a:avLst/>
          </a:prstGeom>
          <a:noFill/>
          <a:ln w="3175">
            <a:solidFill>
              <a:srgbClr val="FF0000"/>
            </a:solidFill>
          </a:ln>
          <a:effectLst>
            <a:glow rad="50800">
              <a:srgbClr val="FF0000">
                <a:alpha val="6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22799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2500"/>
                            </p:stCondLst>
                            <p:childTnLst>
                              <p:par>
                                <p:cTn id="13" presetID="53" presetClass="entr" presetSubtype="16" fill="hold" nodeType="afterEffect">
                                  <p:stCondLst>
                                    <p:cond delay="50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childTnLst>
                          </p:cTn>
                        </p:par>
                        <p:par>
                          <p:cTn id="18" fill="hold">
                            <p:stCondLst>
                              <p:cond delay="3500"/>
                            </p:stCondLst>
                            <p:childTnLst>
                              <p:par>
                                <p:cTn id="19" presetID="26" presetClass="emph" presetSubtype="0" fill="hold" nodeType="afterEffect">
                                  <p:stCondLst>
                                    <p:cond delay="50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4500"/>
                            </p:stCondLst>
                            <p:childTnLst>
                              <p:par>
                                <p:cTn id="23" presetID="53" presetClass="entr" presetSubtype="16" fill="hold" nodeType="afterEffect">
                                  <p:stCondLst>
                                    <p:cond delay="1000"/>
                                  </p:stCondLst>
                                  <p:childTnLst>
                                    <p:set>
                                      <p:cBhvr>
                                        <p:cTn id="24" dur="1" fill="hold">
                                          <p:stCondLst>
                                            <p:cond delay="0"/>
                                          </p:stCondLst>
                                        </p:cTn>
                                        <p:tgtEl>
                                          <p:spTgt spid="48"/>
                                        </p:tgtEl>
                                        <p:attrNameLst>
                                          <p:attrName>style.visibility</p:attrName>
                                        </p:attrNameLst>
                                      </p:cBhvr>
                                      <p:to>
                                        <p:strVal val="visible"/>
                                      </p:to>
                                    </p:set>
                                    <p:anim calcmode="lin" valueType="num">
                                      <p:cBhvr>
                                        <p:cTn id="25" dur="250" fill="hold"/>
                                        <p:tgtEl>
                                          <p:spTgt spid="48"/>
                                        </p:tgtEl>
                                        <p:attrNameLst>
                                          <p:attrName>ppt_w</p:attrName>
                                        </p:attrNameLst>
                                      </p:cBhvr>
                                      <p:tavLst>
                                        <p:tav tm="0">
                                          <p:val>
                                            <p:fltVal val="0"/>
                                          </p:val>
                                        </p:tav>
                                        <p:tav tm="100000">
                                          <p:val>
                                            <p:strVal val="#ppt_w"/>
                                          </p:val>
                                        </p:tav>
                                      </p:tavLst>
                                    </p:anim>
                                    <p:anim calcmode="lin" valueType="num">
                                      <p:cBhvr>
                                        <p:cTn id="26" dur="250" fill="hold"/>
                                        <p:tgtEl>
                                          <p:spTgt spid="48"/>
                                        </p:tgtEl>
                                        <p:attrNameLst>
                                          <p:attrName>ppt_h</p:attrName>
                                        </p:attrNameLst>
                                      </p:cBhvr>
                                      <p:tavLst>
                                        <p:tav tm="0">
                                          <p:val>
                                            <p:fltVal val="0"/>
                                          </p:val>
                                        </p:tav>
                                        <p:tav tm="100000">
                                          <p:val>
                                            <p:strVal val="#ppt_h"/>
                                          </p:val>
                                        </p:tav>
                                      </p:tavLst>
                                    </p:anim>
                                    <p:animEffect transition="in" filter="fade">
                                      <p:cBhvr>
                                        <p:cTn id="2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rostokąt 143">
            <a:extLst>
              <a:ext uri="{FF2B5EF4-FFF2-40B4-BE49-F238E27FC236}">
                <a16:creationId xmlns:a16="http://schemas.microsoft.com/office/drawing/2014/main" id="{40762606-1AAA-47F2-BAD3-E4387E0F5322}"/>
              </a:ext>
            </a:extLst>
          </p:cNvPr>
          <p:cNvSpPr/>
          <p:nvPr/>
        </p:nvSpPr>
        <p:spPr>
          <a:xfrm>
            <a:off x="0" y="-10404"/>
            <a:ext cx="12191993" cy="3431702"/>
          </a:xfrm>
          <a:prstGeom prst="rect">
            <a:avLst/>
          </a:prstGeom>
          <a:blipFill dpi="0" rotWithShape="1">
            <a:blip r:embed="rId3">
              <a:extLst>
                <a:ext uri="{28A0092B-C50C-407E-A947-70E740481C1C}">
                  <a14:useLocalDpi xmlns:a14="http://schemas.microsoft.com/office/drawing/2010/main" val="0"/>
                </a:ext>
              </a:extLst>
            </a:blip>
            <a:srcRect/>
            <a:stretch>
              <a:fillRect l="-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5" name="Sześciokąt 94">
            <a:extLst>
              <a:ext uri="{FF2B5EF4-FFF2-40B4-BE49-F238E27FC236}">
                <a16:creationId xmlns:a16="http://schemas.microsoft.com/office/drawing/2014/main" id="{0FD02AF8-27BD-45D9-8909-27E6159BE9D0}"/>
              </a:ext>
            </a:extLst>
          </p:cNvPr>
          <p:cNvSpPr/>
          <p:nvPr/>
        </p:nvSpPr>
        <p:spPr>
          <a:xfrm>
            <a:off x="3118048" y="2602932"/>
            <a:ext cx="1902781" cy="1652184"/>
          </a:xfrm>
          <a:prstGeom prst="hexagon">
            <a:avLst>
              <a:gd name="adj" fmla="val 29051"/>
              <a:gd name="vf" fmla="val 115470"/>
            </a:avLst>
          </a:prstGeom>
          <a:solidFill>
            <a:srgbClr val="756F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6" name="Sześciokąt 95">
            <a:extLst>
              <a:ext uri="{FF2B5EF4-FFF2-40B4-BE49-F238E27FC236}">
                <a16:creationId xmlns:a16="http://schemas.microsoft.com/office/drawing/2014/main" id="{6E74B75A-B430-41AD-A3BC-75F01631E288}"/>
              </a:ext>
            </a:extLst>
          </p:cNvPr>
          <p:cNvSpPr/>
          <p:nvPr/>
        </p:nvSpPr>
        <p:spPr>
          <a:xfrm>
            <a:off x="7201051" y="2601222"/>
            <a:ext cx="1902781" cy="1652184"/>
          </a:xfrm>
          <a:prstGeom prst="hexagon">
            <a:avLst>
              <a:gd name="adj" fmla="val 29051"/>
              <a:gd name="vf" fmla="val 11547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97" name="Łącznik prosty 96">
            <a:extLst>
              <a:ext uri="{FF2B5EF4-FFF2-40B4-BE49-F238E27FC236}">
                <a16:creationId xmlns:a16="http://schemas.microsoft.com/office/drawing/2014/main" id="{E56A48E3-0E0F-402D-AF3E-CB8B21476ED3}"/>
              </a:ext>
            </a:extLst>
          </p:cNvPr>
          <p:cNvCxnSpPr>
            <a:cxnSpLocks/>
          </p:cNvCxnSpPr>
          <p:nvPr/>
        </p:nvCxnSpPr>
        <p:spPr>
          <a:xfrm>
            <a:off x="6101804" y="4412641"/>
            <a:ext cx="0" cy="1865005"/>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pic>
        <p:nvPicPr>
          <p:cNvPr id="98" name="Grafika 97" descr="Słuchawka">
            <a:extLst>
              <a:ext uri="{FF2B5EF4-FFF2-40B4-BE49-F238E27FC236}">
                <a16:creationId xmlns:a16="http://schemas.microsoft.com/office/drawing/2014/main" id="{6B8FC85C-FD5E-4BFC-84DB-1CD3C881E8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6519" y="2918378"/>
            <a:ext cx="1005840" cy="1005840"/>
          </a:xfrm>
          <a:prstGeom prst="rect">
            <a:avLst/>
          </a:prstGeom>
        </p:spPr>
      </p:pic>
      <p:pic>
        <p:nvPicPr>
          <p:cNvPr id="99" name="Grafika 98" descr="Wyślij">
            <a:extLst>
              <a:ext uri="{FF2B5EF4-FFF2-40B4-BE49-F238E27FC236}">
                <a16:creationId xmlns:a16="http://schemas.microsoft.com/office/drawing/2014/main" id="{F35BC57D-F622-4E44-9F67-D20139A54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35593" y="2970448"/>
            <a:ext cx="914400" cy="914400"/>
          </a:xfrm>
          <a:prstGeom prst="rect">
            <a:avLst/>
          </a:prstGeom>
        </p:spPr>
      </p:pic>
      <p:sp>
        <p:nvSpPr>
          <p:cNvPr id="100" name="pole tekstowe 99">
            <a:extLst>
              <a:ext uri="{FF2B5EF4-FFF2-40B4-BE49-F238E27FC236}">
                <a16:creationId xmlns:a16="http://schemas.microsoft.com/office/drawing/2014/main" id="{4F47AFBA-3087-4A1F-814E-E39C063A907C}"/>
              </a:ext>
            </a:extLst>
          </p:cNvPr>
          <p:cNvSpPr txBox="1"/>
          <p:nvPr/>
        </p:nvSpPr>
        <p:spPr>
          <a:xfrm>
            <a:off x="2132323" y="4864113"/>
            <a:ext cx="3555737" cy="892552"/>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rPr>
              <a:t>AS-PL Sp. z o.o.</a:t>
            </a:r>
            <a:br>
              <a:rPr lang="pl-PL" b="1" dirty="0">
                <a:solidFill>
                  <a:schemeClr val="tx1">
                    <a:lumMod val="65000"/>
                    <a:lumOff val="35000"/>
                  </a:schemeClr>
                </a:solidFill>
                <a:latin typeface="Century Gothic" panose="020B0502020202020204" pitchFamily="34" charset="0"/>
              </a:rPr>
            </a:br>
            <a:r>
              <a:rPr lang="pl-PL" sz="1400" i="1" dirty="0">
                <a:solidFill>
                  <a:schemeClr val="tx1">
                    <a:lumMod val="65000"/>
                    <a:lumOff val="35000"/>
                  </a:schemeClr>
                </a:solidFill>
                <a:latin typeface="Century Gothic" panose="020B0502020202020204" pitchFamily="34" charset="0"/>
              </a:rPr>
              <a:t>ul. Michałki 32, 80-175 Gdańsk</a:t>
            </a:r>
          </a:p>
          <a:p>
            <a:pPr algn="ctr"/>
            <a:r>
              <a:rPr lang="pl-PL" b="1" dirty="0">
                <a:solidFill>
                  <a:schemeClr val="tx1">
                    <a:lumMod val="65000"/>
                    <a:lumOff val="35000"/>
                  </a:schemeClr>
                </a:solidFill>
                <a:latin typeface="Century Gothic" panose="020B0502020202020204" pitchFamily="34" charset="0"/>
              </a:rPr>
              <a:t>Tel. (+48) 58 304 12 85</a:t>
            </a:r>
          </a:p>
        </p:txBody>
      </p:sp>
      <p:sp>
        <p:nvSpPr>
          <p:cNvPr id="101" name="pole tekstowe 100">
            <a:extLst>
              <a:ext uri="{FF2B5EF4-FFF2-40B4-BE49-F238E27FC236}">
                <a16:creationId xmlns:a16="http://schemas.microsoft.com/office/drawing/2014/main" id="{5FBA692D-2CD4-49FD-A3B6-000B252045E3}"/>
              </a:ext>
            </a:extLst>
          </p:cNvPr>
          <p:cNvSpPr txBox="1"/>
          <p:nvPr/>
        </p:nvSpPr>
        <p:spPr>
          <a:xfrm>
            <a:off x="6377781" y="5015685"/>
            <a:ext cx="3555737" cy="707886"/>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hlinkClick r:id="rId8"/>
              </a:rPr>
              <a:t>info@as-pl.com</a:t>
            </a:r>
            <a:endParaRPr lang="pl-PL" sz="2000" b="1" dirty="0">
              <a:solidFill>
                <a:schemeClr val="tx1">
                  <a:lumMod val="65000"/>
                  <a:lumOff val="35000"/>
                </a:schemeClr>
              </a:solidFill>
              <a:latin typeface="Century Gothic" panose="020B0502020202020204" pitchFamily="34" charset="0"/>
            </a:endParaRPr>
          </a:p>
          <a:p>
            <a:pPr algn="ctr"/>
            <a:r>
              <a:rPr lang="pl-PL" sz="2000" b="1" dirty="0">
                <a:solidFill>
                  <a:schemeClr val="tx1">
                    <a:lumMod val="65000"/>
                    <a:lumOff val="35000"/>
                  </a:schemeClr>
                </a:solidFill>
                <a:latin typeface="Century Gothic" panose="020B0502020202020204" pitchFamily="34" charset="0"/>
                <a:hlinkClick r:id="rId9"/>
              </a:rPr>
              <a:t>as-pl.com</a:t>
            </a:r>
            <a:endParaRPr lang="pl-PL" sz="2000" b="1" dirty="0">
              <a:solidFill>
                <a:schemeClr val="tx1">
                  <a:lumMod val="65000"/>
                  <a:lumOff val="35000"/>
                </a:schemeClr>
              </a:solidFill>
              <a:latin typeface="Century Gothic" panose="020B0502020202020204" pitchFamily="34" charset="0"/>
            </a:endParaRPr>
          </a:p>
        </p:txBody>
      </p:sp>
      <p:sp>
        <p:nvSpPr>
          <p:cNvPr id="36" name="pole tekstowe 35">
            <a:extLst>
              <a:ext uri="{FF2B5EF4-FFF2-40B4-BE49-F238E27FC236}">
                <a16:creationId xmlns:a16="http://schemas.microsoft.com/office/drawing/2014/main" id="{6F71D822-7116-4C42-AF27-375CD667DCD7}"/>
              </a:ext>
            </a:extLst>
          </p:cNvPr>
          <p:cNvSpPr txBox="1"/>
          <p:nvPr/>
        </p:nvSpPr>
        <p:spPr>
          <a:xfrm>
            <a:off x="78765" y="6365427"/>
            <a:ext cx="7043929" cy="400110"/>
          </a:xfrm>
          <a:prstGeom prst="rect">
            <a:avLst/>
          </a:prstGeom>
          <a:noFill/>
        </p:spPr>
        <p:txBody>
          <a:bodyPr wrap="square" rtlCol="0">
            <a:spAutoFit/>
          </a:bodyPr>
          <a:lstStyle/>
          <a:p>
            <a:r>
              <a:rPr lang="pl-PL" sz="500" b="1" dirty="0">
                <a:solidFill>
                  <a:srgbClr val="646464"/>
                </a:solidFill>
                <a:latin typeface="Century Gothic" panose="020B0502020202020204" pitchFamily="34" charset="0"/>
              </a:rPr>
              <a:t>© 2021 AS-PL Sp. z o.o.</a:t>
            </a:r>
          </a:p>
          <a:p>
            <a:endParaRPr lang="pl-PL" sz="500" b="1" dirty="0">
              <a:solidFill>
                <a:srgbClr val="646464"/>
              </a:solidFill>
              <a:latin typeface="Century Gothic" panose="020B0502020202020204" pitchFamily="34" charset="0"/>
            </a:endParaRPr>
          </a:p>
          <a:p>
            <a:r>
              <a:rPr lang="es-ES" sz="500" dirty="0">
                <a:solidFill>
                  <a:srgbClr val="646464"/>
                </a:solidFill>
                <a:latin typeface="Century Gothic" panose="020B0502020202020204" pitchFamily="34" charset="0"/>
              </a:rPr>
              <a:t>Todos los derechos reservados. La copia de la totalidad o de parte de este documento sin obtener el consentimiento por escrito del propietario de los derechos de autor está prohibida. La información presentada en este documento no constituye ninguna forma de oferta o contrato, se considera verdadera y puede sufrir cambios sin aviso. El editor no asume la responsabilidad por ninguna consecuencia del uso de esta información</a:t>
            </a:r>
            <a:r>
              <a:rPr lang="pl-PL" sz="500" dirty="0">
                <a:solidFill>
                  <a:srgbClr val="646464"/>
                </a:solidFill>
                <a:latin typeface="Century Gothic" panose="020B0502020202020204" pitchFamily="34" charset="0"/>
              </a:rPr>
              <a:t>.</a:t>
            </a:r>
          </a:p>
        </p:txBody>
      </p:sp>
    </p:spTree>
    <p:extLst>
      <p:ext uri="{BB962C8B-B14F-4D97-AF65-F5344CB8AC3E}">
        <p14:creationId xmlns:p14="http://schemas.microsoft.com/office/powerpoint/2010/main" val="1732205377"/>
      </p:ext>
    </p:extLst>
  </p:cSld>
  <p:clrMapOvr>
    <a:masterClrMapping/>
  </p:clrMapOvr>
  <mc:AlternateContent xmlns:mc="http://schemas.openxmlformats.org/markup-compatibility/2006" xmlns:p14="http://schemas.microsoft.com/office/powerpoint/2010/main">
    <mc:Choice Requires="p14">
      <p:transition spd="slow" p14:dur="15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250" fill="hold"/>
                                        <p:tgtEl>
                                          <p:spTgt spid="95"/>
                                        </p:tgtEl>
                                        <p:attrNameLst>
                                          <p:attrName>ppt_w</p:attrName>
                                        </p:attrNameLst>
                                      </p:cBhvr>
                                      <p:tavLst>
                                        <p:tav tm="0">
                                          <p:val>
                                            <p:fltVal val="0"/>
                                          </p:val>
                                        </p:tav>
                                        <p:tav tm="100000">
                                          <p:val>
                                            <p:strVal val="#ppt_w"/>
                                          </p:val>
                                        </p:tav>
                                      </p:tavLst>
                                    </p:anim>
                                    <p:anim calcmode="lin" valueType="num">
                                      <p:cBhvr>
                                        <p:cTn id="8" dur="250" fill="hold"/>
                                        <p:tgtEl>
                                          <p:spTgt spid="95"/>
                                        </p:tgtEl>
                                        <p:attrNameLst>
                                          <p:attrName>ppt_h</p:attrName>
                                        </p:attrNameLst>
                                      </p:cBhvr>
                                      <p:tavLst>
                                        <p:tav tm="0">
                                          <p:val>
                                            <p:fltVal val="0"/>
                                          </p:val>
                                        </p:tav>
                                        <p:tav tm="100000">
                                          <p:val>
                                            <p:strVal val="#ppt_h"/>
                                          </p:val>
                                        </p:tav>
                                      </p:tavLst>
                                    </p:anim>
                                    <p:animEffect transition="in" filter="fade">
                                      <p:cBhvr>
                                        <p:cTn id="9" dur="250"/>
                                        <p:tgtEl>
                                          <p:spTgt spid="95"/>
                                        </p:tgtEl>
                                      </p:cBhvr>
                                    </p:animEffect>
                                  </p:childTnLst>
                                </p:cTn>
                              </p:par>
                              <p:par>
                                <p:cTn id="10" presetID="53" presetClass="entr" presetSubtype="16"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p:cTn id="12" dur="250" fill="hold"/>
                                        <p:tgtEl>
                                          <p:spTgt spid="98"/>
                                        </p:tgtEl>
                                        <p:attrNameLst>
                                          <p:attrName>ppt_w</p:attrName>
                                        </p:attrNameLst>
                                      </p:cBhvr>
                                      <p:tavLst>
                                        <p:tav tm="0">
                                          <p:val>
                                            <p:fltVal val="0"/>
                                          </p:val>
                                        </p:tav>
                                        <p:tav tm="100000">
                                          <p:val>
                                            <p:strVal val="#ppt_w"/>
                                          </p:val>
                                        </p:tav>
                                      </p:tavLst>
                                    </p:anim>
                                    <p:anim calcmode="lin" valueType="num">
                                      <p:cBhvr>
                                        <p:cTn id="13" dur="250" fill="hold"/>
                                        <p:tgtEl>
                                          <p:spTgt spid="98"/>
                                        </p:tgtEl>
                                        <p:attrNameLst>
                                          <p:attrName>ppt_h</p:attrName>
                                        </p:attrNameLst>
                                      </p:cBhvr>
                                      <p:tavLst>
                                        <p:tav tm="0">
                                          <p:val>
                                            <p:fltVal val="0"/>
                                          </p:val>
                                        </p:tav>
                                        <p:tav tm="100000">
                                          <p:val>
                                            <p:strVal val="#ppt_h"/>
                                          </p:val>
                                        </p:tav>
                                      </p:tavLst>
                                    </p:anim>
                                    <p:animEffect transition="in" filter="fade">
                                      <p:cBhvr>
                                        <p:cTn id="14" dur="250"/>
                                        <p:tgtEl>
                                          <p:spTgt spid="98"/>
                                        </p:tgtEl>
                                      </p:cBhvr>
                                    </p:animEffect>
                                  </p:childTnLst>
                                </p:cTn>
                              </p:par>
                            </p:childTnLst>
                          </p:cTn>
                        </p:par>
                        <p:par>
                          <p:cTn id="15" fill="hold">
                            <p:stCondLst>
                              <p:cond delay="250"/>
                            </p:stCondLst>
                            <p:childTnLst>
                              <p:par>
                                <p:cTn id="16" presetID="53" presetClass="entr" presetSubtype="16"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250" fill="hold"/>
                                        <p:tgtEl>
                                          <p:spTgt spid="100"/>
                                        </p:tgtEl>
                                        <p:attrNameLst>
                                          <p:attrName>ppt_w</p:attrName>
                                        </p:attrNameLst>
                                      </p:cBhvr>
                                      <p:tavLst>
                                        <p:tav tm="0">
                                          <p:val>
                                            <p:fltVal val="0"/>
                                          </p:val>
                                        </p:tav>
                                        <p:tav tm="100000">
                                          <p:val>
                                            <p:strVal val="#ppt_w"/>
                                          </p:val>
                                        </p:tav>
                                      </p:tavLst>
                                    </p:anim>
                                    <p:anim calcmode="lin" valueType="num">
                                      <p:cBhvr>
                                        <p:cTn id="19" dur="250" fill="hold"/>
                                        <p:tgtEl>
                                          <p:spTgt spid="100"/>
                                        </p:tgtEl>
                                        <p:attrNameLst>
                                          <p:attrName>ppt_h</p:attrName>
                                        </p:attrNameLst>
                                      </p:cBhvr>
                                      <p:tavLst>
                                        <p:tav tm="0">
                                          <p:val>
                                            <p:fltVal val="0"/>
                                          </p:val>
                                        </p:tav>
                                        <p:tav tm="100000">
                                          <p:val>
                                            <p:strVal val="#ppt_h"/>
                                          </p:val>
                                        </p:tav>
                                      </p:tavLst>
                                    </p:anim>
                                    <p:animEffect transition="in" filter="fade">
                                      <p:cBhvr>
                                        <p:cTn id="20" dur="250"/>
                                        <p:tgtEl>
                                          <p:spTgt spid="100"/>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p:cTn id="24" dur="250" fill="hold"/>
                                        <p:tgtEl>
                                          <p:spTgt spid="96"/>
                                        </p:tgtEl>
                                        <p:attrNameLst>
                                          <p:attrName>ppt_w</p:attrName>
                                        </p:attrNameLst>
                                      </p:cBhvr>
                                      <p:tavLst>
                                        <p:tav tm="0">
                                          <p:val>
                                            <p:fltVal val="0"/>
                                          </p:val>
                                        </p:tav>
                                        <p:tav tm="100000">
                                          <p:val>
                                            <p:strVal val="#ppt_w"/>
                                          </p:val>
                                        </p:tav>
                                      </p:tavLst>
                                    </p:anim>
                                    <p:anim calcmode="lin" valueType="num">
                                      <p:cBhvr>
                                        <p:cTn id="25" dur="250" fill="hold"/>
                                        <p:tgtEl>
                                          <p:spTgt spid="96"/>
                                        </p:tgtEl>
                                        <p:attrNameLst>
                                          <p:attrName>ppt_h</p:attrName>
                                        </p:attrNameLst>
                                      </p:cBhvr>
                                      <p:tavLst>
                                        <p:tav tm="0">
                                          <p:val>
                                            <p:fltVal val="0"/>
                                          </p:val>
                                        </p:tav>
                                        <p:tav tm="100000">
                                          <p:val>
                                            <p:strVal val="#ppt_h"/>
                                          </p:val>
                                        </p:tav>
                                      </p:tavLst>
                                    </p:anim>
                                    <p:animEffect transition="in" filter="fade">
                                      <p:cBhvr>
                                        <p:cTn id="26" dur="250"/>
                                        <p:tgtEl>
                                          <p:spTgt spid="96"/>
                                        </p:tgtEl>
                                      </p:cBhvr>
                                    </p:animEffect>
                                  </p:childTnLst>
                                </p:cTn>
                              </p:par>
                              <p:par>
                                <p:cTn id="27" presetID="53" presetClass="entr" presetSubtype="16"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p:cTn id="29" dur="250" fill="hold"/>
                                        <p:tgtEl>
                                          <p:spTgt spid="99"/>
                                        </p:tgtEl>
                                        <p:attrNameLst>
                                          <p:attrName>ppt_w</p:attrName>
                                        </p:attrNameLst>
                                      </p:cBhvr>
                                      <p:tavLst>
                                        <p:tav tm="0">
                                          <p:val>
                                            <p:fltVal val="0"/>
                                          </p:val>
                                        </p:tav>
                                        <p:tav tm="100000">
                                          <p:val>
                                            <p:strVal val="#ppt_w"/>
                                          </p:val>
                                        </p:tav>
                                      </p:tavLst>
                                    </p:anim>
                                    <p:anim calcmode="lin" valueType="num">
                                      <p:cBhvr>
                                        <p:cTn id="30" dur="250" fill="hold"/>
                                        <p:tgtEl>
                                          <p:spTgt spid="99"/>
                                        </p:tgtEl>
                                        <p:attrNameLst>
                                          <p:attrName>ppt_h</p:attrName>
                                        </p:attrNameLst>
                                      </p:cBhvr>
                                      <p:tavLst>
                                        <p:tav tm="0">
                                          <p:val>
                                            <p:fltVal val="0"/>
                                          </p:val>
                                        </p:tav>
                                        <p:tav tm="100000">
                                          <p:val>
                                            <p:strVal val="#ppt_h"/>
                                          </p:val>
                                        </p:tav>
                                      </p:tavLst>
                                    </p:anim>
                                    <p:animEffect transition="in" filter="fade">
                                      <p:cBhvr>
                                        <p:cTn id="31" dur="250"/>
                                        <p:tgtEl>
                                          <p:spTgt spid="99"/>
                                        </p:tgtEl>
                                      </p:cBhvr>
                                    </p:animEffect>
                                  </p:childTnLst>
                                </p:cTn>
                              </p:par>
                            </p:childTnLst>
                          </p:cTn>
                        </p:par>
                        <p:par>
                          <p:cTn id="32" fill="hold">
                            <p:stCondLst>
                              <p:cond delay="750"/>
                            </p:stCondLst>
                            <p:childTnLst>
                              <p:par>
                                <p:cTn id="33" presetID="53" presetClass="entr" presetSubtype="16"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 calcmode="lin" valueType="num">
                                      <p:cBhvr>
                                        <p:cTn id="35" dur="250" fill="hold"/>
                                        <p:tgtEl>
                                          <p:spTgt spid="101"/>
                                        </p:tgtEl>
                                        <p:attrNameLst>
                                          <p:attrName>ppt_w</p:attrName>
                                        </p:attrNameLst>
                                      </p:cBhvr>
                                      <p:tavLst>
                                        <p:tav tm="0">
                                          <p:val>
                                            <p:fltVal val="0"/>
                                          </p:val>
                                        </p:tav>
                                        <p:tav tm="100000">
                                          <p:val>
                                            <p:strVal val="#ppt_w"/>
                                          </p:val>
                                        </p:tav>
                                      </p:tavLst>
                                    </p:anim>
                                    <p:anim calcmode="lin" valueType="num">
                                      <p:cBhvr>
                                        <p:cTn id="36" dur="250" fill="hold"/>
                                        <p:tgtEl>
                                          <p:spTgt spid="101"/>
                                        </p:tgtEl>
                                        <p:attrNameLst>
                                          <p:attrName>ppt_h</p:attrName>
                                        </p:attrNameLst>
                                      </p:cBhvr>
                                      <p:tavLst>
                                        <p:tav tm="0">
                                          <p:val>
                                            <p:fltVal val="0"/>
                                          </p:val>
                                        </p:tav>
                                        <p:tav tm="100000">
                                          <p:val>
                                            <p:strVal val="#ppt_h"/>
                                          </p:val>
                                        </p:tav>
                                      </p:tavLst>
                                    </p:anim>
                                    <p:animEffect transition="in" filter="fade">
                                      <p:cBhvr>
                                        <p:cTn id="37" dur="250"/>
                                        <p:tgtEl>
                                          <p:spTgt spid="10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100" grpId="0"/>
      <p:bldP spid="101"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a:off x="6025933"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4610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6670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DB47F691-F488-4F9B-A6D7-2B10BA4F174A}"/>
              </a:ext>
            </a:extLst>
          </p:cNvPr>
          <p:cNvSpPr/>
          <p:nvPr/>
        </p:nvSpPr>
        <p:spPr>
          <a:xfrm rot="16200000">
            <a:off x="6030972" y="-3087591"/>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16109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0">
        <p159:morph option="byObject"/>
      </p:transition>
    </mc:Choice>
    <mc:Fallback xmlns="">
      <p:transition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rostokąt 2">
            <a:extLst>
              <a:ext uri="{FF2B5EF4-FFF2-40B4-BE49-F238E27FC236}">
                <a16:creationId xmlns:a16="http://schemas.microsoft.com/office/drawing/2014/main" id="{AD240654-841D-4B93-B5E2-7131DD2B91F5}"/>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08085EF3-71B6-4BD9-B75A-661AC447C9C6}"/>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5372422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5" name="Prostokąt 4">
            <a:extLst>
              <a:ext uri="{FF2B5EF4-FFF2-40B4-BE49-F238E27FC236}">
                <a16:creationId xmlns:a16="http://schemas.microsoft.com/office/drawing/2014/main" id="{31E2DBA4-E8AC-4D3D-B2D7-8C6A4E178C15}"/>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483382D2-1F15-4143-96AB-128498BCECD0}"/>
              </a:ext>
            </a:extLst>
          </p:cNvPr>
          <p:cNvSpPr txBox="1"/>
          <p:nvPr/>
        </p:nvSpPr>
        <p:spPr>
          <a:xfrm>
            <a:off x="669852" y="5512705"/>
            <a:ext cx="2879464" cy="276999"/>
          </a:xfrm>
          <a:prstGeom prst="rect">
            <a:avLst/>
          </a:prstGeom>
          <a:noFill/>
        </p:spPr>
        <p:txBody>
          <a:bodyPr wrap="square" rtlCol="0">
            <a:spAutoFit/>
          </a:bodyPr>
          <a:lstStyle/>
          <a:p>
            <a:r>
              <a:rPr lang="es-ES" sz="1200" dirty="0">
                <a:latin typeface="Century Gothic" panose="020B0502020202020204" pitchFamily="34" charset="0"/>
              </a:rPr>
              <a:t>Sede y Sucursales</a:t>
            </a:r>
          </a:p>
        </p:txBody>
      </p:sp>
      <p:pic>
        <p:nvPicPr>
          <p:cNvPr id="8" name="Obraz 7">
            <a:extLst>
              <a:ext uri="{FF2B5EF4-FFF2-40B4-BE49-F238E27FC236}">
                <a16:creationId xmlns:a16="http://schemas.microsoft.com/office/drawing/2014/main" id="{093CAA70-C837-4CAE-9673-F4220126B7EE}"/>
              </a:ext>
            </a:extLst>
          </p:cNvPr>
          <p:cNvPicPr>
            <a:picLocks noChangeAspect="1"/>
          </p:cNvPicPr>
          <p:nvPr/>
        </p:nvPicPr>
        <p:blipFill rotWithShape="1">
          <a:blip r:embed="rId5">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2604478869"/>
      </p:ext>
    </p:extLst>
  </p:cSld>
  <p:clrMapOvr>
    <a:masterClrMapping/>
  </p:clrMapOvr>
  <p:transition spd="med" advTm="1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5">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7" name="Prostokąt 6">
            <a:extLst>
              <a:ext uri="{FF2B5EF4-FFF2-40B4-BE49-F238E27FC236}">
                <a16:creationId xmlns:a16="http://schemas.microsoft.com/office/drawing/2014/main" id="{5E621143-8D71-416B-B445-150AB36EA7D7}"/>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A85EF722-360C-47A7-A119-3AEC95A09F43}"/>
              </a:ext>
            </a:extLst>
          </p:cNvPr>
          <p:cNvSpPr txBox="1"/>
          <p:nvPr/>
        </p:nvSpPr>
        <p:spPr>
          <a:xfrm>
            <a:off x="669851" y="5512705"/>
            <a:ext cx="3059938" cy="276999"/>
          </a:xfrm>
          <a:prstGeom prst="rect">
            <a:avLst/>
          </a:prstGeom>
          <a:noFill/>
        </p:spPr>
        <p:txBody>
          <a:bodyPr wrap="square" rtlCol="0">
            <a:spAutoFit/>
          </a:bodyPr>
          <a:lstStyle/>
          <a:p>
            <a:r>
              <a:rPr lang="es-ES" sz="1200" dirty="0">
                <a:latin typeface="Century Gothic" panose="020B0502020202020204" pitchFamily="34" charset="0"/>
              </a:rPr>
              <a:t>Sede y Sucursales</a:t>
            </a:r>
          </a:p>
        </p:txBody>
      </p:sp>
      <p:sp>
        <p:nvSpPr>
          <p:cNvPr id="9" name="Prostokąt 8">
            <a:extLst>
              <a:ext uri="{FF2B5EF4-FFF2-40B4-BE49-F238E27FC236}">
                <a16:creationId xmlns:a16="http://schemas.microsoft.com/office/drawing/2014/main" id="{5DBC03AB-414D-4437-A692-B4C733758C1B}"/>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87C6ED28-C096-4A1D-8F03-8256D7A861C2}"/>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Nuestros</a:t>
            </a:r>
            <a:r>
              <a:rPr lang="pl-PL" sz="1200" dirty="0">
                <a:latin typeface="Century Gothic" panose="020B0502020202020204" pitchFamily="34" charset="0"/>
              </a:rPr>
              <a:t> </a:t>
            </a:r>
            <a:r>
              <a:rPr lang="pl-PL" sz="1200" dirty="0" err="1">
                <a:latin typeface="Century Gothic" panose="020B0502020202020204" pitchFamily="34" charset="0"/>
              </a:rPr>
              <a:t>clientes</a:t>
            </a:r>
            <a:endParaRPr lang="pl-PL" sz="1200" dirty="0">
              <a:latin typeface="Century Gothic" panose="020B0502020202020204" pitchFamily="34" charset="0"/>
            </a:endParaRPr>
          </a:p>
        </p:txBody>
      </p:sp>
      <p:pic>
        <p:nvPicPr>
          <p:cNvPr id="11" name="Obraz 10">
            <a:extLst>
              <a:ext uri="{FF2B5EF4-FFF2-40B4-BE49-F238E27FC236}">
                <a16:creationId xmlns:a16="http://schemas.microsoft.com/office/drawing/2014/main" id="{E9B751CD-ABE2-4C89-9C50-FCD37EB36EB7}"/>
              </a:ext>
            </a:extLst>
          </p:cNvPr>
          <p:cNvPicPr>
            <a:picLocks noChangeAspect="1"/>
          </p:cNvPicPr>
          <p:nvPr/>
        </p:nvPicPr>
        <p:blipFill rotWithShape="1">
          <a:blip r:embed="rId6">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1313412319"/>
      </p:ext>
    </p:extLst>
  </p:cSld>
  <p:clrMapOvr>
    <a:masterClrMapping/>
  </p:clrMapOvr>
  <p:transition spd="med" advTm="2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TotalTime>
  <Words>1826</Words>
  <Application>Microsoft Office PowerPoint</Application>
  <PresentationFormat>Panoramiczny</PresentationFormat>
  <Paragraphs>205</Paragraphs>
  <Slides>32</Slides>
  <Notes>2</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32</vt:i4>
      </vt:variant>
    </vt:vector>
  </HeadingPairs>
  <TitlesOfParts>
    <vt:vector size="37" baseType="lpstr">
      <vt:lpstr>Arial</vt:lpstr>
      <vt:lpstr>Calibri</vt:lpstr>
      <vt:lpstr>Calibri Light</vt:lpstr>
      <vt:lpstr>Century Gothic</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Angelika Paciorek</dc:creator>
  <cp:lastModifiedBy>Sylwia Seredyn</cp:lastModifiedBy>
  <cp:revision>732</cp:revision>
  <dcterms:created xsi:type="dcterms:W3CDTF">2020-09-22T07:41:18Z</dcterms:created>
  <dcterms:modified xsi:type="dcterms:W3CDTF">2021-07-06T08:00:40Z</dcterms:modified>
</cp:coreProperties>
</file>