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1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77" r:id="rId2"/>
    <p:sldId id="289" r:id="rId3"/>
    <p:sldId id="271" r:id="rId4"/>
    <p:sldId id="272" r:id="rId5"/>
    <p:sldId id="273" r:id="rId6"/>
    <p:sldId id="274" r:id="rId7"/>
    <p:sldId id="476" r:id="rId8"/>
    <p:sldId id="490" r:id="rId9"/>
    <p:sldId id="488" r:id="rId10"/>
    <p:sldId id="458" r:id="rId11"/>
    <p:sldId id="302" r:id="rId12"/>
    <p:sldId id="259" r:id="rId13"/>
    <p:sldId id="482" r:id="rId14"/>
    <p:sldId id="491" r:id="rId15"/>
    <p:sldId id="279" r:id="rId16"/>
    <p:sldId id="280" r:id="rId17"/>
    <p:sldId id="282" r:id="rId18"/>
    <p:sldId id="283" r:id="rId19"/>
    <p:sldId id="284" r:id="rId20"/>
    <p:sldId id="287" r:id="rId21"/>
    <p:sldId id="288" r:id="rId22"/>
    <p:sldId id="286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304" r:id="rId31"/>
    <p:sldId id="492" r:id="rId32"/>
    <p:sldId id="493" r:id="rId33"/>
    <p:sldId id="494" r:id="rId34"/>
    <p:sldId id="495" r:id="rId35"/>
    <p:sldId id="457" r:id="rId36"/>
    <p:sldId id="463" r:id="rId37"/>
    <p:sldId id="462" r:id="rId38"/>
    <p:sldId id="465" r:id="rId39"/>
    <p:sldId id="466" r:id="rId40"/>
    <p:sldId id="471" r:id="rId41"/>
    <p:sldId id="472" r:id="rId42"/>
    <p:sldId id="473" r:id="rId43"/>
    <p:sldId id="474" r:id="rId44"/>
    <p:sldId id="475" r:id="rId45"/>
    <p:sldId id="489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1125B28-1D64-4A47-BF3D-E963DAC850A0}">
          <p14:sldIdLst>
            <p14:sldId id="277"/>
            <p14:sldId id="289"/>
            <p14:sldId id="271"/>
            <p14:sldId id="272"/>
            <p14:sldId id="273"/>
            <p14:sldId id="274"/>
            <p14:sldId id="476"/>
            <p14:sldId id="490"/>
            <p14:sldId id="488"/>
            <p14:sldId id="458"/>
            <p14:sldId id="302"/>
            <p14:sldId id="259"/>
            <p14:sldId id="482"/>
            <p14:sldId id="491"/>
          </p14:sldIdLst>
        </p14:section>
        <p14:section name="Alternatory" id="{771EB918-0B16-47CC-8366-FE2A4BF18DFF}">
          <p14:sldIdLst>
            <p14:sldId id="279"/>
            <p14:sldId id="280"/>
          </p14:sldIdLst>
        </p14:section>
        <p14:section name="Rozruszniki" id="{F456CD00-0C20-4720-BD6A-F835C0201739}">
          <p14:sldIdLst>
            <p14:sldId id="282"/>
            <p14:sldId id="283"/>
          </p14:sldIdLst>
        </p14:section>
        <p14:section name="Podzespoły" id="{D48496A3-3408-4B4A-BA65-941F12CC2706}">
          <p14:sldIdLst>
            <p14:sldId id="284"/>
            <p14:sldId id="287"/>
          </p14:sldIdLst>
        </p14:section>
        <p14:section name="Urządzenia diagnostyczne" id="{17F71E96-B8B0-475B-929E-BA9552D5A51F}">
          <p14:sldIdLst>
            <p14:sldId id="288"/>
            <p14:sldId id="286"/>
          </p14:sldIdLst>
        </p14:section>
        <p14:section name="O firmie" id="{C53AB369-7AE3-43AA-8182-2265C1670278}">
          <p14:sldIdLst>
            <p14:sldId id="290"/>
            <p14:sldId id="291"/>
            <p14:sldId id="292"/>
            <p14:sldId id="293"/>
            <p14:sldId id="294"/>
            <p14:sldId id="295"/>
            <p14:sldId id="296"/>
          </p14:sldIdLst>
        </p14:section>
        <p14:section name="Główne przewagi" id="{65934262-1383-413D-883E-F7545CCC5421}">
          <p14:sldIdLst>
            <p14:sldId id="304"/>
          </p14:sldIdLst>
        </p14:section>
        <p14:section name="Historia" id="{B3444A7E-EDCC-4303-A344-05F7E899646F}">
          <p14:sldIdLst>
            <p14:sldId id="492"/>
            <p14:sldId id="493"/>
            <p14:sldId id="494"/>
            <p14:sldId id="495"/>
          </p14:sldIdLst>
        </p14:section>
        <p14:section name="Magazyn - pakowanie" id="{A7FC7052-F495-476F-A486-07DDD09B6BC7}">
          <p14:sldIdLst>
            <p14:sldId id="457"/>
          </p14:sldIdLst>
        </p14:section>
        <p14:section name="Linie produkowe" id="{F4A7552F-8EBF-47E6-B5CC-ABB1CF189B4E}">
          <p14:sldIdLst>
            <p14:sldId id="463"/>
            <p14:sldId id="462"/>
          </p14:sldIdLst>
        </p14:section>
        <p14:section name="Katalogi i certyfikaty" id="{ABCCF43E-1A37-438A-AB04-4FE4C03E42DD}">
          <p14:sldIdLst>
            <p14:sldId id="465"/>
            <p14:sldId id="466"/>
          </p14:sldIdLst>
        </p14:section>
        <p14:section name="Platforma zakupowa" id="{038181A5-BC1B-4676-94EA-93A14432C4BA}">
          <p14:sldIdLst>
            <p14:sldId id="471"/>
            <p14:sldId id="472"/>
            <p14:sldId id="473"/>
            <p14:sldId id="474"/>
            <p14:sldId id="475"/>
            <p14:sldId id="489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3339" userDrawn="1">
          <p15:clr>
            <a:srgbClr val="A4A3A4"/>
          </p15:clr>
        </p15:guide>
        <p15:guide id="7" pos="71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0606"/>
    <a:srgbClr val="F5B904"/>
    <a:srgbClr val="FFD966"/>
    <a:srgbClr val="FFFF99"/>
    <a:srgbClr val="99FF33"/>
    <a:srgbClr val="00FF00"/>
    <a:srgbClr val="66FF66"/>
    <a:srgbClr val="D9D9D9"/>
    <a:srgbClr val="817B6F"/>
    <a:srgbClr val="DF9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5" autoAdjust="0"/>
    <p:restoredTop sz="96525" autoAdjust="0"/>
  </p:normalViewPr>
  <p:slideViewPr>
    <p:cSldViewPr snapToGrid="0" showGuides="1">
      <p:cViewPr varScale="1">
        <p:scale>
          <a:sx n="107" d="100"/>
          <a:sy n="107" d="100"/>
        </p:scale>
        <p:origin x="900" y="96"/>
      </p:cViewPr>
      <p:guideLst>
        <p:guide pos="3840"/>
        <p:guide orient="horz" pos="3339"/>
        <p:guide pos="717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Zatrudnienie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BD-4C4B-B336-367AB526C1B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BD-4C4B-B336-367AB526C1BC}"/>
              </c:ext>
            </c:extLst>
          </c:dPt>
          <c:dPt>
            <c:idx val="2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BD-4C4B-B336-367AB526C1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7BD-4C4B-B336-367AB526C1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3500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7BD-4C4B-B336-367AB526C1B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16400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7BD-4C4B-B336-367AB526C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Alternatory</c:v>
                </c:pt>
                <c:pt idx="1">
                  <c:v>Rozruszniki</c:v>
                </c:pt>
                <c:pt idx="2">
                  <c:v>Części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4100</c:v>
                </c:pt>
                <c:pt idx="1">
                  <c:v>3500</c:v>
                </c:pt>
                <c:pt idx="2">
                  <c:v>16400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BD-4C4B-B336-367AB526C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8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59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6.9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1,'-15'13,"-3"13,-54 114,6 4,-76 245,-45 315,145-526,-39 364,79-502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2:59:54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DDEE2-27E6-4117-B271-84FE34B848A9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6FFB9-897B-4A72-B630-6ECC328146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069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6FFB9-897B-4A72-B630-6ECC328146A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65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0458EE-AB65-4D2D-B4D8-907E0B484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CA6A4B-BA46-4630-BB57-ED9C1DB05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234649-C1F8-41F9-8D3A-D5FC09A5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B5C839-1609-42E2-8FE9-DE1B73B3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39060BA-F28A-4A62-BD1B-8FAAEE7B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00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6DFAC9-742B-404F-AC9B-1236F0E4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4CA92C8-80AE-46A3-9F9C-4CA34570F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95C1EE-61F1-4C55-84B7-4AA1DAAA8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FF524F-12A6-4EFB-8387-9C091E31D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18BEF50-A706-4551-909C-70AFE9C7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36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00DC1A9-186F-4E59-97C5-4DA343385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3182B33-31F1-4959-BCCD-717ACCBA3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0643BF-9201-4106-BEB1-0A74C3FD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241DC7-DE70-45B5-A54B-6A40AD89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1F4D25-D467-4FEC-AFF9-48E14778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8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DA75A5-B533-4F6F-B14F-696A5118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DB7B28-668E-478A-8116-ACDC9BE93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F1FB75-4583-45C0-8490-B15ACDAA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FD8011-6116-43DF-B534-2C61C514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A6AF13-CE5C-4AE1-9CCE-CDCD95B4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50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2D5CE4-103E-48F9-A21C-B7C1F2E3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137330-991A-42FA-83FC-55352636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118C06-5609-4ED6-9ACB-B073B971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E26EDC-5F0E-458C-AF1B-4B81A6CF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1FEAFD-9B25-4C90-A16B-05808CD0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04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C0DC3E-BE43-4A5E-80BF-CE1763E88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0AFA4A-CDEC-4879-A062-1D0D17418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629CE75-A7CE-4B03-8DC2-F57EA943D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A38189D-FADE-46CE-B047-277AEF77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6FD4FB-3860-47F8-A4D7-1E151747D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385EB0-A58F-4FCC-845A-D70B2964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31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1B54E6-43A0-43A9-BD0C-1C35C22D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8143DCE-32E8-4584-BADF-9681B820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DD277E4-88E5-4AEA-89E8-A9F5E36FC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868B66F-DC81-4244-B19A-DCDC0E19E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9C6490A-80EF-4D00-9DCB-B7BF2BA4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E6D6025-E349-4BFA-80B9-F7FC272A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926139D-024E-486B-9117-BF001E11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0966885-ECF8-452C-8065-28CB81E6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80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805BAF-D862-4213-88D7-F8075AA8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9AED24C-8503-43D0-9A54-A3F5E54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2C61A5F-3ABB-49C4-AE2A-35AD8FE3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E50E5B4-F288-4445-AA68-D071C643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70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FB75157-AA9D-4BC4-B492-3402B1F9B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F481AB0-D425-4B79-84D3-2D988FF7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79BE6B-2047-4B7B-AAA6-8A501F69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019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274845-875A-4D7B-88F1-6D2572D4A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48F9DD-D572-462A-9400-3D1B35D0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5AC81AD-C502-4F71-877F-3CEA132A6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6FF4E98-2452-4D28-825B-1C72D08F5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C4CFA7-4D20-4547-945A-D41392BA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1E12748-4261-48F1-99E1-90693233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80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104224-2A65-4293-8C49-1DE625DC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2FE2406-2364-4103-9247-F89B5F449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7EA8F6-8EDF-463D-9AEA-F0CF40AD1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C9BC631-EBD5-492C-8A62-29D4E2DEC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1090625-E93C-48BA-B055-0E26CF61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7DEB551-5E5A-469B-9DAF-59FE1469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51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D5ADEAE-91EF-4F3C-BCCD-F5495FB5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AD2CBD-C310-4DD7-8637-B553C0DB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E3F78C7-17F2-47DA-8CE7-AA6A96606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791CD-5555-415C-ADB5-726342004173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28DAEA-A969-44D8-947A-EBD42558F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5EE3F7-DDF4-4D49-9EE3-1A0776ABD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4C9E4-7EE2-4816-97F4-7B0D3E92E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4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3.png"/><Relationship Id="rId26" Type="http://schemas.openxmlformats.org/officeDocument/2006/relationships/image" Target="../media/image63.png"/><Relationship Id="rId21" Type="http://schemas.openxmlformats.org/officeDocument/2006/relationships/image" Target="../media/image8.png"/><Relationship Id="rId34" Type="http://schemas.openxmlformats.org/officeDocument/2006/relationships/slide" Target="slide40.xml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17" Type="http://schemas.openxmlformats.org/officeDocument/2006/relationships/image" Target="../media/image22.svg"/><Relationship Id="rId25" Type="http://schemas.openxmlformats.org/officeDocument/2006/relationships/slide" Target="slide35.xml"/><Relationship Id="rId33" Type="http://schemas.openxmlformats.org/officeDocument/2006/relationships/image" Target="../media/image12.png"/><Relationship Id="rId38" Type="http://schemas.openxmlformats.org/officeDocument/2006/relationships/image" Target="../media/image100.png"/><Relationship Id="rId2" Type="http://schemas.openxmlformats.org/officeDocument/2006/relationships/slide" Target="slide10.xml"/><Relationship Id="rId16" Type="http://schemas.openxmlformats.org/officeDocument/2006/relationships/image" Target="../media/image21.png"/><Relationship Id="rId20" Type="http://schemas.openxmlformats.org/officeDocument/2006/relationships/slide" Target="slide16.xml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13.xml"/><Relationship Id="rId24" Type="http://schemas.openxmlformats.org/officeDocument/2006/relationships/image" Target="../media/image9.png"/><Relationship Id="rId32" Type="http://schemas.openxmlformats.org/officeDocument/2006/relationships/image" Target="../media/image810.png"/><Relationship Id="rId37" Type="http://schemas.openxmlformats.org/officeDocument/2006/relationships/slide" Target="slide310.xml"/><Relationship Id="rId5" Type="http://schemas.openxmlformats.org/officeDocument/2006/relationships/slide" Target="slide11.xml"/><Relationship Id="rId15" Type="http://schemas.openxmlformats.org/officeDocument/2006/relationships/image" Target="../media/image20.jpg"/><Relationship Id="rId23" Type="http://schemas.openxmlformats.org/officeDocument/2006/relationships/image" Target="../media/image54.png"/><Relationship Id="rId28" Type="http://schemas.openxmlformats.org/officeDocument/2006/relationships/slide" Target="slide23.xml"/><Relationship Id="rId36" Type="http://schemas.openxmlformats.org/officeDocument/2006/relationships/image" Target="../media/image13.png"/><Relationship Id="rId10" Type="http://schemas.openxmlformats.org/officeDocument/2006/relationships/image" Target="../media/image17.svg"/><Relationship Id="rId19" Type="http://schemas.openxmlformats.org/officeDocument/2006/relationships/image" Target="../media/image4.svg"/><Relationship Id="rId31" Type="http://schemas.openxmlformats.org/officeDocument/2006/relationships/slide" Target="slide38.xml"/><Relationship Id="rId4" Type="http://schemas.openxmlformats.org/officeDocument/2006/relationships/image" Target="../media/image7.svg"/><Relationship Id="rId9" Type="http://schemas.openxmlformats.org/officeDocument/2006/relationships/image" Target="../media/image16.png"/><Relationship Id="rId14" Type="http://schemas.openxmlformats.org/officeDocument/2006/relationships/slide" Target="slide14.xml"/><Relationship Id="rId22" Type="http://schemas.openxmlformats.org/officeDocument/2006/relationships/slide" Target="slide30.xml"/><Relationship Id="rId27" Type="http://schemas.openxmlformats.org/officeDocument/2006/relationships/image" Target="../media/image10.png"/><Relationship Id="rId30" Type="http://schemas.openxmlformats.org/officeDocument/2006/relationships/image" Target="../media/image11.png"/><Relationship Id="rId35" Type="http://schemas.openxmlformats.org/officeDocument/2006/relationships/image" Target="../media/image94.png"/><Relationship Id="rId8" Type="http://schemas.openxmlformats.org/officeDocument/2006/relationships/slide" Target="slide12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25.png"/><Relationship Id="rId26" Type="http://schemas.openxmlformats.org/officeDocument/2006/relationships/image" Target="../media/image270.png"/><Relationship Id="rId3" Type="http://schemas.openxmlformats.org/officeDocument/2006/relationships/image" Target="../media/image6.png"/><Relationship Id="rId21" Type="http://schemas.openxmlformats.org/officeDocument/2006/relationships/image" Target="../media/image26.png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17" Type="http://schemas.openxmlformats.org/officeDocument/2006/relationships/image" Target="../media/image22.svg"/><Relationship Id="rId25" Type="http://schemas.openxmlformats.org/officeDocument/2006/relationships/slide" Target="slide19.xml"/><Relationship Id="rId33" Type="http://schemas.openxmlformats.org/officeDocument/2006/relationships/image" Target="../media/image290.png"/><Relationship Id="rId2" Type="http://schemas.openxmlformats.org/officeDocument/2006/relationships/slide" Target="slide10.xml"/><Relationship Id="rId16" Type="http://schemas.openxmlformats.org/officeDocument/2006/relationships/image" Target="../media/image21.png"/><Relationship Id="rId20" Type="http://schemas.openxmlformats.org/officeDocument/2006/relationships/image" Target="../media/image250.png"/><Relationship Id="rId29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13.xml"/><Relationship Id="rId24" Type="http://schemas.openxmlformats.org/officeDocument/2006/relationships/image" Target="../media/image27.png"/><Relationship Id="rId32" Type="http://schemas.openxmlformats.org/officeDocument/2006/relationships/slide" Target="slide36.xml"/><Relationship Id="rId5" Type="http://schemas.openxmlformats.org/officeDocument/2006/relationships/slide" Target="slide11.xml"/><Relationship Id="rId15" Type="http://schemas.openxmlformats.org/officeDocument/2006/relationships/image" Target="../media/image20.jpg"/><Relationship Id="rId23" Type="http://schemas.openxmlformats.org/officeDocument/2006/relationships/image" Target="../media/image260.png"/><Relationship Id="rId28" Type="http://schemas.openxmlformats.org/officeDocument/2006/relationships/slide" Target="slide15.xml"/><Relationship Id="rId10" Type="http://schemas.openxmlformats.org/officeDocument/2006/relationships/image" Target="../media/image17.svg"/><Relationship Id="rId19" Type="http://schemas.openxmlformats.org/officeDocument/2006/relationships/slide" Target="slide17.xml"/><Relationship Id="rId31" Type="http://schemas.openxmlformats.org/officeDocument/2006/relationships/image" Target="../media/image29.png"/><Relationship Id="rId4" Type="http://schemas.openxmlformats.org/officeDocument/2006/relationships/image" Target="../media/image7.svg"/><Relationship Id="rId9" Type="http://schemas.openxmlformats.org/officeDocument/2006/relationships/image" Target="../media/image16.png"/><Relationship Id="rId14" Type="http://schemas.openxmlformats.org/officeDocument/2006/relationships/slide" Target="slide14.xml"/><Relationship Id="rId22" Type="http://schemas.openxmlformats.org/officeDocument/2006/relationships/slide" Target="slide21.xml"/><Relationship Id="rId27" Type="http://schemas.openxmlformats.org/officeDocument/2006/relationships/image" Target="../media/image28.png"/><Relationship Id="rId30" Type="http://schemas.openxmlformats.org/officeDocument/2006/relationships/chart" Target="../charts/chart1.xml"/><Relationship Id="rId8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3.png"/><Relationship Id="rId26" Type="http://schemas.openxmlformats.org/officeDocument/2006/relationships/image" Target="../media/image35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17" Type="http://schemas.openxmlformats.org/officeDocument/2006/relationships/image" Target="../media/image22.svg"/><Relationship Id="rId25" Type="http://schemas.openxmlformats.org/officeDocument/2006/relationships/image" Target="../media/image34.png"/><Relationship Id="rId33" Type="http://schemas.openxmlformats.org/officeDocument/2006/relationships/image" Target="../media/image42.svg"/><Relationship Id="rId2" Type="http://schemas.openxmlformats.org/officeDocument/2006/relationships/slide" Target="slide10.xml"/><Relationship Id="rId16" Type="http://schemas.openxmlformats.org/officeDocument/2006/relationships/image" Target="../media/image21.png"/><Relationship Id="rId20" Type="http://schemas.openxmlformats.org/officeDocument/2006/relationships/slide" Target="slide16.xml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13.xml"/><Relationship Id="rId24" Type="http://schemas.openxmlformats.org/officeDocument/2006/relationships/image" Target="../media/image33.svg"/><Relationship Id="rId32" Type="http://schemas.openxmlformats.org/officeDocument/2006/relationships/image" Target="../media/image41.png"/><Relationship Id="rId5" Type="http://schemas.openxmlformats.org/officeDocument/2006/relationships/slide" Target="slide11.xml"/><Relationship Id="rId15" Type="http://schemas.openxmlformats.org/officeDocument/2006/relationships/image" Target="../media/image20.jp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5.jpg"/><Relationship Id="rId10" Type="http://schemas.openxmlformats.org/officeDocument/2006/relationships/image" Target="../media/image17.svg"/><Relationship Id="rId19" Type="http://schemas.openxmlformats.org/officeDocument/2006/relationships/image" Target="../media/image4.svg"/><Relationship Id="rId31" Type="http://schemas.openxmlformats.org/officeDocument/2006/relationships/image" Target="../media/image40.svg"/><Relationship Id="rId4" Type="http://schemas.openxmlformats.org/officeDocument/2006/relationships/image" Target="../media/image7.svg"/><Relationship Id="rId9" Type="http://schemas.openxmlformats.org/officeDocument/2006/relationships/image" Target="../media/image16.png"/><Relationship Id="rId14" Type="http://schemas.openxmlformats.org/officeDocument/2006/relationships/slide" Target="slide14.xml"/><Relationship Id="rId22" Type="http://schemas.openxmlformats.org/officeDocument/2006/relationships/image" Target="../media/image31.svg"/><Relationship Id="rId27" Type="http://schemas.openxmlformats.org/officeDocument/2006/relationships/image" Target="../media/image36.svg"/><Relationship Id="rId30" Type="http://schemas.openxmlformats.org/officeDocument/2006/relationships/image" Target="../media/image39.png"/><Relationship Id="rId35" Type="http://schemas.openxmlformats.org/officeDocument/2006/relationships/image" Target="../media/image44.svg"/><Relationship Id="rId8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9.svg"/><Relationship Id="rId1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17" Type="http://schemas.openxmlformats.org/officeDocument/2006/relationships/image" Target="../media/image22.svg"/><Relationship Id="rId2" Type="http://schemas.openxmlformats.org/officeDocument/2006/relationships/slide" Target="slide10.xml"/><Relationship Id="rId16" Type="http://schemas.openxmlformats.org/officeDocument/2006/relationships/image" Target="../media/image21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13.xml"/><Relationship Id="rId5" Type="http://schemas.openxmlformats.org/officeDocument/2006/relationships/slide" Target="slide11.xml"/><Relationship Id="rId15" Type="http://schemas.openxmlformats.org/officeDocument/2006/relationships/image" Target="../media/image20.jpg"/><Relationship Id="rId10" Type="http://schemas.openxmlformats.org/officeDocument/2006/relationships/image" Target="../media/image17.svg"/><Relationship Id="rId19" Type="http://schemas.openxmlformats.org/officeDocument/2006/relationships/image" Target="../media/image4.svg"/><Relationship Id="rId4" Type="http://schemas.openxmlformats.org/officeDocument/2006/relationships/image" Target="../media/image7.svg"/><Relationship Id="rId9" Type="http://schemas.openxmlformats.org/officeDocument/2006/relationships/image" Target="../media/image16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8.png"/><Relationship Id="rId18" Type="http://schemas.openxmlformats.org/officeDocument/2006/relationships/image" Target="../media/image22.svg"/><Relationship Id="rId3" Type="http://schemas.openxmlformats.org/officeDocument/2006/relationships/slide" Target="slide10.xml"/><Relationship Id="rId21" Type="http://schemas.openxmlformats.org/officeDocument/2006/relationships/image" Target="../media/image48.svg"/><Relationship Id="rId7" Type="http://schemas.openxmlformats.org/officeDocument/2006/relationships/image" Target="../media/image14.png"/><Relationship Id="rId12" Type="http://schemas.openxmlformats.org/officeDocument/2006/relationships/slide" Target="slide13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image" Target="../media/image17.svg"/><Relationship Id="rId5" Type="http://schemas.openxmlformats.org/officeDocument/2006/relationships/image" Target="../media/image7.svg"/><Relationship Id="rId15" Type="http://schemas.openxmlformats.org/officeDocument/2006/relationships/slide" Target="slide14.xml"/><Relationship Id="rId23" Type="http://schemas.openxmlformats.org/officeDocument/2006/relationships/hyperlink" Target="https://as-pl.com/pl" TargetMode="External"/><Relationship Id="rId10" Type="http://schemas.openxmlformats.org/officeDocument/2006/relationships/image" Target="../media/image16.png"/><Relationship Id="rId19" Type="http://schemas.openxmlformats.org/officeDocument/2006/relationships/image" Target="../media/image46.svg"/><Relationship Id="rId4" Type="http://schemas.openxmlformats.org/officeDocument/2006/relationships/image" Target="../media/image6.png"/><Relationship Id="rId9" Type="http://schemas.openxmlformats.org/officeDocument/2006/relationships/slide" Target="slide12.xml"/><Relationship Id="rId14" Type="http://schemas.openxmlformats.org/officeDocument/2006/relationships/image" Target="../media/image19.svg"/><Relationship Id="rId22" Type="http://schemas.openxmlformats.org/officeDocument/2006/relationships/hyperlink" Target="mailto:sales@as-pl.co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0.png"/><Relationship Id="rId7" Type="http://schemas.openxmlformats.org/officeDocument/2006/relationships/customXml" Target="../ink/ink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hyperlink" Target="Linkujemy%20do%20https:/as-pl.com/c/alternatory?utm_source=PT" TargetMode="External"/><Relationship Id="rId5" Type="http://schemas.openxmlformats.org/officeDocument/2006/relationships/customXml" Target="../ink/ink1.xml"/><Relationship Id="rId10" Type="http://schemas.openxmlformats.org/officeDocument/2006/relationships/image" Target="../media/image180.png"/><Relationship Id="rId4" Type="http://schemas.openxmlformats.org/officeDocument/2006/relationships/image" Target="../media/image51.png"/><Relationship Id="rId9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50.png"/><Relationship Id="rId7" Type="http://schemas.openxmlformats.org/officeDocument/2006/relationships/customXml" Target="../ink/ink6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customXml" Target="../ink/ink5.xml"/><Relationship Id="rId10" Type="http://schemas.openxmlformats.org/officeDocument/2006/relationships/image" Target="../media/image190.png"/><Relationship Id="rId4" Type="http://schemas.openxmlformats.org/officeDocument/2006/relationships/image" Target="../media/image51.png"/><Relationship Id="rId9" Type="http://schemas.openxmlformats.org/officeDocument/2006/relationships/customXml" Target="../ink/ink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Linkujemy%20do:%20https:/as-pl.com/c/rozruszniki?utm_source=PT" TargetMode="External"/><Relationship Id="rId3" Type="http://schemas.openxmlformats.org/officeDocument/2006/relationships/image" Target="../media/image170.png"/><Relationship Id="rId7" Type="http://schemas.openxmlformats.org/officeDocument/2006/relationships/image" Target="../media/image19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customXml" Target="../ink/ink11.xml"/><Relationship Id="rId10" Type="http://schemas.openxmlformats.org/officeDocument/2006/relationships/image" Target="../media/image53.png"/><Relationship Id="rId4" Type="http://schemas.openxmlformats.org/officeDocument/2006/relationships/customXml" Target="../ink/ink10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0.png"/><Relationship Id="rId7" Type="http://schemas.openxmlformats.org/officeDocument/2006/relationships/image" Target="../media/image19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customXml" Target="../ink/ink15.xml"/><Relationship Id="rId4" Type="http://schemas.openxmlformats.org/officeDocument/2006/relationships/customXml" Target="../ink/ink14.xml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customXml" Target="../ink/ink17.xml"/><Relationship Id="rId7" Type="http://schemas.openxmlformats.org/officeDocument/2006/relationships/customXml" Target="../ink/ink20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5" Type="http://schemas.openxmlformats.org/officeDocument/2006/relationships/customXml" Target="../ink/ink18.xml"/><Relationship Id="rId4" Type="http://schemas.openxmlformats.org/officeDocument/2006/relationships/image" Target="../media/image170.png"/><Relationship Id="rId9" Type="http://schemas.openxmlformats.org/officeDocument/2006/relationships/hyperlink" Target="https://as-pl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customXml" Target="../ink/ink21.xml"/><Relationship Id="rId7" Type="http://schemas.openxmlformats.org/officeDocument/2006/relationships/customXml" Target="../ink/ink24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5" Type="http://schemas.openxmlformats.org/officeDocument/2006/relationships/customXml" Target="../ink/ink22.xml"/><Relationship Id="rId4" Type="http://schemas.openxmlformats.org/officeDocument/2006/relationships/image" Target="../media/image1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customXml" Target="../ink/ink25.xml"/><Relationship Id="rId7" Type="http://schemas.openxmlformats.org/officeDocument/2006/relationships/customXml" Target="../ink/ink28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5" Type="http://schemas.openxmlformats.org/officeDocument/2006/relationships/customXml" Target="../ink/ink26.xml"/><Relationship Id="rId4" Type="http://schemas.openxmlformats.org/officeDocument/2006/relationships/image" Target="../media/image170.png"/><Relationship Id="rId9" Type="http://schemas.openxmlformats.org/officeDocument/2006/relationships/hyperlink" Target="LInkujemy%20do%20https:/as-pl.com/c/urzadzenia_diagnostyczne?utm_source=PT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customXml" Target="../ink/ink29.xml"/><Relationship Id="rId7" Type="http://schemas.openxmlformats.org/officeDocument/2006/relationships/customXml" Target="../ink/ink32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5" Type="http://schemas.openxmlformats.org/officeDocument/2006/relationships/customXml" Target="../ink/ink30.xml"/><Relationship Id="rId4" Type="http://schemas.openxmlformats.org/officeDocument/2006/relationships/image" Target="../media/image170.png"/><Relationship Id="rId9" Type="http://schemas.openxmlformats.org/officeDocument/2006/relationships/hyperlink" Target="LInkujemy%20do%20https:/as-pl.com/c/urzadzenia_diagnostyczne?utm_source=PT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60.png"/><Relationship Id="rId18" Type="http://schemas.openxmlformats.org/officeDocument/2006/relationships/image" Target="../media/image610.png"/><Relationship Id="rId3" Type="http://schemas.microsoft.com/office/2007/relationships/hdphoto" Target="../media/hdphoto1.wdp"/><Relationship Id="rId21" Type="http://schemas.openxmlformats.org/officeDocument/2006/relationships/image" Target="../media/image430.png"/><Relationship Id="rId7" Type="http://schemas.openxmlformats.org/officeDocument/2006/relationships/image" Target="../media/image58.png"/><Relationship Id="rId12" Type="http://schemas.openxmlformats.org/officeDocument/2006/relationships/image" Target="../media/image590.png"/><Relationship Id="rId17" Type="http://schemas.openxmlformats.org/officeDocument/2006/relationships/slide" Target="slide28.xml"/><Relationship Id="rId2" Type="http://schemas.openxmlformats.org/officeDocument/2006/relationships/image" Target="../media/image56.png"/><Relationship Id="rId16" Type="http://schemas.openxmlformats.org/officeDocument/2006/relationships/image" Target="../media/image61.png"/><Relationship Id="rId20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5" Type="http://schemas.openxmlformats.org/officeDocument/2006/relationships/image" Target="../media/image410.png"/><Relationship Id="rId10" Type="http://schemas.openxmlformats.org/officeDocument/2006/relationships/image" Target="../media/image59.png"/><Relationship Id="rId19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580.png"/><Relationship Id="rId1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mailto:sales@as-pl.com" TargetMode="External"/><Relationship Id="rId3" Type="http://schemas.microsoft.com/office/2007/relationships/hdphoto" Target="../media/hdphoto2.wdp"/><Relationship Id="rId7" Type="http://schemas.openxmlformats.org/officeDocument/2006/relationships/image" Target="../media/image78.png"/><Relationship Id="rId12" Type="http://schemas.openxmlformats.org/officeDocument/2006/relationships/hyperlink" Target="mailto:info@as-pl.com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11" Type="http://schemas.openxmlformats.org/officeDocument/2006/relationships/image" Target="../media/image80.jpg"/><Relationship Id="rId5" Type="http://schemas.openxmlformats.org/officeDocument/2006/relationships/image" Target="../media/image76.jpg"/><Relationship Id="rId10" Type="http://schemas.microsoft.com/office/2007/relationships/hdphoto" Target="../media/hdphoto4.wdp"/><Relationship Id="rId4" Type="http://schemas.openxmlformats.org/officeDocument/2006/relationships/image" Target="../media/image75.jpg"/><Relationship Id="rId9" Type="http://schemas.openxmlformats.org/officeDocument/2006/relationships/image" Target="../media/image79.png"/></Relationships>
</file>

<file path=ppt/slides/_rels/slide3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6.jpg"/><Relationship Id="rId7" Type="http://schemas.openxmlformats.org/officeDocument/2006/relationships/image" Target="../media/image79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hyperlink" Target="mailto:sales@as-pl.com" TargetMode="External"/><Relationship Id="rId5" Type="http://schemas.openxmlformats.org/officeDocument/2006/relationships/image" Target="../media/image78.png"/><Relationship Id="rId10" Type="http://schemas.openxmlformats.org/officeDocument/2006/relationships/hyperlink" Target="mailto:info@as-pl.com" TargetMode="External"/><Relationship Id="rId4" Type="http://schemas.openxmlformats.org/officeDocument/2006/relationships/image" Target="../media/image77.jpg"/><Relationship Id="rId9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11" Type="http://schemas.openxmlformats.org/officeDocument/2006/relationships/hyperlink" Target="email:%20uk@as-pl.com" TargetMode="External"/><Relationship Id="rId5" Type="http://schemas.openxmlformats.org/officeDocument/2006/relationships/image" Target="../media/image76.jpg"/><Relationship Id="rId10" Type="http://schemas.openxmlformats.org/officeDocument/2006/relationships/image" Target="../media/image84.png"/><Relationship Id="rId4" Type="http://schemas.openxmlformats.org/officeDocument/2006/relationships/image" Target="../media/image75.jpg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2.wdp"/><Relationship Id="rId7" Type="http://schemas.openxmlformats.org/officeDocument/2006/relationships/image" Target="../media/image8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10" Type="http://schemas.openxmlformats.org/officeDocument/2006/relationships/hyperlink" Target="email:%20italia@as-pl.com" TargetMode="External"/><Relationship Id="rId4" Type="http://schemas.openxmlformats.org/officeDocument/2006/relationships/image" Target="../media/image75.jpg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spana@as-pl.com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7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as-pl.com/" TargetMode="External"/><Relationship Id="rId3" Type="http://schemas.openxmlformats.org/officeDocument/2006/relationships/image" Target="../media/image660.png"/><Relationship Id="rId7" Type="http://schemas.openxmlformats.org/officeDocument/2006/relationships/image" Target="../media/image67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.xml"/><Relationship Id="rId5" Type="http://schemas.openxmlformats.org/officeDocument/2006/relationships/customXml" Target="../ink/ink35.xml"/><Relationship Id="rId4" Type="http://schemas.openxmlformats.org/officeDocument/2006/relationships/customXml" Target="../ink/ink34.xml"/><Relationship Id="rId9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slide" Target="slide41.xm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Relationship Id="rId9" Type="http://schemas.openxmlformats.org/officeDocument/2006/relationships/image" Target="../media/image11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6.jpg"/><Relationship Id="rId7" Type="http://schemas.openxmlformats.org/officeDocument/2006/relationships/slide" Target="slide40.xml"/><Relationship Id="rId12" Type="http://schemas.openxmlformats.org/officeDocument/2006/relationships/image" Target="../media/image112.sv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11" Type="http://schemas.openxmlformats.org/officeDocument/2006/relationships/image" Target="../media/image111.png"/><Relationship Id="rId5" Type="http://schemas.openxmlformats.org/officeDocument/2006/relationships/image" Target="../media/image108.jpg"/><Relationship Id="rId10" Type="http://schemas.openxmlformats.org/officeDocument/2006/relationships/slide" Target="slide42.xml"/><Relationship Id="rId4" Type="http://schemas.openxmlformats.org/officeDocument/2006/relationships/image" Target="../media/image107.jpg"/><Relationship Id="rId9" Type="http://schemas.openxmlformats.org/officeDocument/2006/relationships/image" Target="../media/image114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image" Target="../media/image112.svg"/><Relationship Id="rId3" Type="http://schemas.openxmlformats.org/officeDocument/2006/relationships/image" Target="../media/image107.jpg"/><Relationship Id="rId7" Type="http://schemas.openxmlformats.org/officeDocument/2006/relationships/image" Target="../media/image106.jpg"/><Relationship Id="rId12" Type="http://schemas.openxmlformats.org/officeDocument/2006/relationships/image" Target="../media/image111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-pl.com/" TargetMode="External"/><Relationship Id="rId11" Type="http://schemas.openxmlformats.org/officeDocument/2006/relationships/slide" Target="slide43.xml"/><Relationship Id="rId5" Type="http://schemas.openxmlformats.org/officeDocument/2006/relationships/image" Target="../media/image109.jpg"/><Relationship Id="rId10" Type="http://schemas.openxmlformats.org/officeDocument/2006/relationships/image" Target="../media/image114.svg"/><Relationship Id="rId4" Type="http://schemas.openxmlformats.org/officeDocument/2006/relationships/image" Target="../media/image108.jpg"/><Relationship Id="rId9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slide" Target="slide42.xml"/><Relationship Id="rId18" Type="http://schemas.openxmlformats.org/officeDocument/2006/relationships/image" Target="../media/image112.svg"/><Relationship Id="rId3" Type="http://schemas.openxmlformats.org/officeDocument/2006/relationships/image" Target="../media/image108.jpg"/><Relationship Id="rId7" Type="http://schemas.openxmlformats.org/officeDocument/2006/relationships/hyperlink" Target="https://play.google.com/store/apps/details?id=com.as_pl.catalogue&amp;utm_source=global_co&amp;utm_medium=prtnr&amp;utm_content=Mar2515&amp;utm_campaign=PartBadge&amp;pcampaignid=MKT-Other-global-all-co-prtnr-py-PartBadge-Mar2515-1" TargetMode="External"/><Relationship Id="rId12" Type="http://schemas.openxmlformats.org/officeDocument/2006/relationships/image" Target="../media/image116.wmf"/><Relationship Id="rId17" Type="http://schemas.openxmlformats.org/officeDocument/2006/relationships/image" Target="../media/image111.png"/><Relationship Id="rId2" Type="http://schemas.openxmlformats.org/officeDocument/2006/relationships/image" Target="../media/image107.jpg"/><Relationship Id="rId16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06.jpg"/><Relationship Id="rId15" Type="http://schemas.openxmlformats.org/officeDocument/2006/relationships/image" Target="../media/image114.svg"/><Relationship Id="rId10" Type="http://schemas.openxmlformats.org/officeDocument/2006/relationships/hyperlink" Target="https://itunes.apple.com/us/app/as-pl-catalogue/id1123013653?mt=8" TargetMode="External"/><Relationship Id="rId4" Type="http://schemas.openxmlformats.org/officeDocument/2006/relationships/image" Target="../media/image109.jpg"/><Relationship Id="rId9" Type="http://schemas.openxmlformats.org/officeDocument/2006/relationships/image" Target="../media/image115.wmf"/><Relationship Id="rId1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g"/><Relationship Id="rId7" Type="http://schemas.openxmlformats.org/officeDocument/2006/relationships/slide" Target="slide43.xml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5.jpg"/><Relationship Id="rId4" Type="http://schemas.openxmlformats.org/officeDocument/2006/relationships/image" Target="../media/image106.jpg"/><Relationship Id="rId9" Type="http://schemas.openxmlformats.org/officeDocument/2006/relationships/image" Target="../media/image114.sv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3.png"/><Relationship Id="rId26" Type="http://schemas.openxmlformats.org/officeDocument/2006/relationships/image" Target="../media/image63.png"/><Relationship Id="rId21" Type="http://schemas.openxmlformats.org/officeDocument/2006/relationships/image" Target="../media/image8.png"/><Relationship Id="rId34" Type="http://schemas.openxmlformats.org/officeDocument/2006/relationships/slide" Target="slide40.xml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17" Type="http://schemas.openxmlformats.org/officeDocument/2006/relationships/image" Target="../media/image22.svg"/><Relationship Id="rId25" Type="http://schemas.openxmlformats.org/officeDocument/2006/relationships/slide" Target="slide35.xml"/><Relationship Id="rId33" Type="http://schemas.openxmlformats.org/officeDocument/2006/relationships/image" Target="../media/image12.png"/><Relationship Id="rId38" Type="http://schemas.openxmlformats.org/officeDocument/2006/relationships/image" Target="../media/image100.png"/><Relationship Id="rId2" Type="http://schemas.openxmlformats.org/officeDocument/2006/relationships/slide" Target="slide10.xml"/><Relationship Id="rId16" Type="http://schemas.openxmlformats.org/officeDocument/2006/relationships/image" Target="../media/image21.png"/><Relationship Id="rId20" Type="http://schemas.openxmlformats.org/officeDocument/2006/relationships/slide" Target="slide16.xml"/><Relationship Id="rId29" Type="http://schemas.openxmlformats.org/officeDocument/2006/relationships/image" Target="../media/image1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13.xml"/><Relationship Id="rId24" Type="http://schemas.openxmlformats.org/officeDocument/2006/relationships/image" Target="../media/image9.png"/><Relationship Id="rId32" Type="http://schemas.openxmlformats.org/officeDocument/2006/relationships/image" Target="../media/image810.png"/><Relationship Id="rId37" Type="http://schemas.openxmlformats.org/officeDocument/2006/relationships/slide" Target="slide310.xml"/><Relationship Id="rId5" Type="http://schemas.openxmlformats.org/officeDocument/2006/relationships/slide" Target="slide11.xml"/><Relationship Id="rId15" Type="http://schemas.openxmlformats.org/officeDocument/2006/relationships/image" Target="../media/image20.jpg"/><Relationship Id="rId23" Type="http://schemas.openxmlformats.org/officeDocument/2006/relationships/image" Target="../media/image54.png"/><Relationship Id="rId28" Type="http://schemas.openxmlformats.org/officeDocument/2006/relationships/slide" Target="slide23.xml"/><Relationship Id="rId36" Type="http://schemas.openxmlformats.org/officeDocument/2006/relationships/image" Target="../media/image13.png"/><Relationship Id="rId10" Type="http://schemas.openxmlformats.org/officeDocument/2006/relationships/image" Target="../media/image17.svg"/><Relationship Id="rId19" Type="http://schemas.openxmlformats.org/officeDocument/2006/relationships/image" Target="../media/image4.svg"/><Relationship Id="rId31" Type="http://schemas.openxmlformats.org/officeDocument/2006/relationships/slide" Target="slide38.xml"/><Relationship Id="rId4" Type="http://schemas.openxmlformats.org/officeDocument/2006/relationships/image" Target="../media/image7.svg"/><Relationship Id="rId9" Type="http://schemas.openxmlformats.org/officeDocument/2006/relationships/image" Target="../media/image16.png"/><Relationship Id="rId14" Type="http://schemas.openxmlformats.org/officeDocument/2006/relationships/slide" Target="slide14.xml"/><Relationship Id="rId22" Type="http://schemas.openxmlformats.org/officeDocument/2006/relationships/slide" Target="slide30.xml"/><Relationship Id="rId27" Type="http://schemas.openxmlformats.org/officeDocument/2006/relationships/image" Target="../media/image117.png"/><Relationship Id="rId30" Type="http://schemas.openxmlformats.org/officeDocument/2006/relationships/image" Target="../media/image11.png"/><Relationship Id="rId35" Type="http://schemas.openxmlformats.org/officeDocument/2006/relationships/image" Target="../media/image94.png"/><Relationship Id="rId8" Type="http://schemas.openxmlformats.org/officeDocument/2006/relationships/slide" Target="slide12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" Target="slide35.xml"/><Relationship Id="rId18" Type="http://schemas.openxmlformats.org/officeDocument/2006/relationships/image" Target="../media/image11.png"/><Relationship Id="rId26" Type="http://schemas.openxmlformats.org/officeDocument/2006/relationships/image" Target="../media/image130.png"/><Relationship Id="rId21" Type="http://schemas.openxmlformats.org/officeDocument/2006/relationships/image" Target="../media/image12.png"/><Relationship Id="rId34" Type="http://schemas.openxmlformats.org/officeDocument/2006/relationships/image" Target="../media/image19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02.png"/><Relationship Id="rId25" Type="http://schemas.openxmlformats.org/officeDocument/2006/relationships/slide" Target="slide310.xml"/><Relationship Id="rId33" Type="http://schemas.openxmlformats.org/officeDocument/2006/relationships/image" Target="../media/image18.png"/><Relationship Id="rId38" Type="http://schemas.openxmlformats.org/officeDocument/2006/relationships/image" Target="../media/image22.svg"/><Relationship Id="rId2" Type="http://schemas.openxmlformats.org/officeDocument/2006/relationships/slide" Target="slide11.xml"/><Relationship Id="rId16" Type="http://schemas.openxmlformats.org/officeDocument/2006/relationships/slide" Target="slide23.xml"/><Relationship Id="rId20" Type="http://schemas.openxmlformats.org/officeDocument/2006/relationships/image" Target="../media/image110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83.png"/><Relationship Id="rId24" Type="http://schemas.openxmlformats.org/officeDocument/2006/relationships/image" Target="../media/image13.png"/><Relationship Id="rId32" Type="http://schemas.openxmlformats.org/officeDocument/2006/relationships/slide" Target="slide13.xml"/><Relationship Id="rId37" Type="http://schemas.openxmlformats.org/officeDocument/2006/relationships/image" Target="../media/image21.png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23" Type="http://schemas.openxmlformats.org/officeDocument/2006/relationships/image" Target="../media/image120.png"/><Relationship Id="rId28" Type="http://schemas.openxmlformats.org/officeDocument/2006/relationships/image" Target="../media/image15.svg"/><Relationship Id="rId36" Type="http://schemas.openxmlformats.org/officeDocument/2006/relationships/image" Target="../media/image20.jpg"/><Relationship Id="rId10" Type="http://schemas.openxmlformats.org/officeDocument/2006/relationships/slide" Target="slide30.xml"/><Relationship Id="rId19" Type="http://schemas.openxmlformats.org/officeDocument/2006/relationships/slide" Target="slide38.xml"/><Relationship Id="rId31" Type="http://schemas.openxmlformats.org/officeDocument/2006/relationships/image" Target="../media/image17.svg"/><Relationship Id="rId4" Type="http://schemas.openxmlformats.org/officeDocument/2006/relationships/image" Target="../media/image4.svg"/><Relationship Id="rId9" Type="http://schemas.openxmlformats.org/officeDocument/2006/relationships/image" Target="../media/image8.png"/><Relationship Id="rId14" Type="http://schemas.openxmlformats.org/officeDocument/2006/relationships/image" Target="../media/image96.png"/><Relationship Id="rId22" Type="http://schemas.openxmlformats.org/officeDocument/2006/relationships/slide" Target="slide40.xml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slide" Target="slide14.xml"/><Relationship Id="rId8" Type="http://schemas.openxmlformats.org/officeDocument/2006/relationships/image" Target="../media/image7.sv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35.xml"/><Relationship Id="rId18" Type="http://schemas.openxmlformats.org/officeDocument/2006/relationships/image" Target="../media/image11.png"/><Relationship Id="rId26" Type="http://schemas.openxmlformats.org/officeDocument/2006/relationships/image" Target="../media/image130.png"/><Relationship Id="rId21" Type="http://schemas.openxmlformats.org/officeDocument/2006/relationships/image" Target="../media/image12.png"/><Relationship Id="rId34" Type="http://schemas.openxmlformats.org/officeDocument/2006/relationships/image" Target="../media/image19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02.png"/><Relationship Id="rId25" Type="http://schemas.openxmlformats.org/officeDocument/2006/relationships/slide" Target="slide310.xml"/><Relationship Id="rId33" Type="http://schemas.openxmlformats.org/officeDocument/2006/relationships/image" Target="../media/image18.png"/><Relationship Id="rId38" Type="http://schemas.openxmlformats.org/officeDocument/2006/relationships/image" Target="../media/image22.svg"/><Relationship Id="rId2" Type="http://schemas.openxmlformats.org/officeDocument/2006/relationships/slide" Target="slide11.xml"/><Relationship Id="rId16" Type="http://schemas.openxmlformats.org/officeDocument/2006/relationships/slide" Target="slide23.xml"/><Relationship Id="rId20" Type="http://schemas.openxmlformats.org/officeDocument/2006/relationships/image" Target="../media/image110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83.png"/><Relationship Id="rId24" Type="http://schemas.openxmlformats.org/officeDocument/2006/relationships/image" Target="../media/image13.png"/><Relationship Id="rId32" Type="http://schemas.openxmlformats.org/officeDocument/2006/relationships/slide" Target="slide13.xml"/><Relationship Id="rId37" Type="http://schemas.openxmlformats.org/officeDocument/2006/relationships/image" Target="../media/image21.png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23" Type="http://schemas.openxmlformats.org/officeDocument/2006/relationships/image" Target="../media/image120.png"/><Relationship Id="rId28" Type="http://schemas.openxmlformats.org/officeDocument/2006/relationships/image" Target="../media/image15.svg"/><Relationship Id="rId36" Type="http://schemas.openxmlformats.org/officeDocument/2006/relationships/image" Target="../media/image20.jpg"/><Relationship Id="rId10" Type="http://schemas.openxmlformats.org/officeDocument/2006/relationships/slide" Target="slide30.xml"/><Relationship Id="rId19" Type="http://schemas.openxmlformats.org/officeDocument/2006/relationships/slide" Target="slide38.xml"/><Relationship Id="rId31" Type="http://schemas.openxmlformats.org/officeDocument/2006/relationships/image" Target="../media/image17.svg"/><Relationship Id="rId4" Type="http://schemas.openxmlformats.org/officeDocument/2006/relationships/image" Target="../media/image4.svg"/><Relationship Id="rId9" Type="http://schemas.openxmlformats.org/officeDocument/2006/relationships/image" Target="../media/image8.png"/><Relationship Id="rId14" Type="http://schemas.openxmlformats.org/officeDocument/2006/relationships/image" Target="../media/image96.png"/><Relationship Id="rId22" Type="http://schemas.openxmlformats.org/officeDocument/2006/relationships/slide" Target="slide40.xml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slide" Target="slide14.xml"/><Relationship Id="rId8" Type="http://schemas.openxmlformats.org/officeDocument/2006/relationships/image" Target="../media/image7.sv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8.png"/><Relationship Id="rId26" Type="http://schemas.openxmlformats.org/officeDocument/2006/relationships/image" Target="../media/image70.png"/><Relationship Id="rId21" Type="http://schemas.openxmlformats.org/officeDocument/2006/relationships/image" Target="../media/image9.png"/><Relationship Id="rId34" Type="http://schemas.openxmlformats.org/officeDocument/2006/relationships/slide" Target="slide310.xml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17" Type="http://schemas.openxmlformats.org/officeDocument/2006/relationships/image" Target="../media/image22.svg"/><Relationship Id="rId25" Type="http://schemas.openxmlformats.org/officeDocument/2006/relationships/slide" Target="slide23.xml"/><Relationship Id="rId33" Type="http://schemas.openxmlformats.org/officeDocument/2006/relationships/image" Target="../media/image13.png"/><Relationship Id="rId2" Type="http://schemas.openxmlformats.org/officeDocument/2006/relationships/slide" Target="slide10.xml"/><Relationship Id="rId16" Type="http://schemas.openxmlformats.org/officeDocument/2006/relationships/image" Target="../media/image21.png"/><Relationship Id="rId20" Type="http://schemas.openxmlformats.org/officeDocument/2006/relationships/image" Target="../media/image54.png"/><Relationship Id="rId29" Type="http://schemas.openxmlformats.org/officeDocument/2006/relationships/image" Target="../media/image8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13.xml"/><Relationship Id="rId24" Type="http://schemas.openxmlformats.org/officeDocument/2006/relationships/image" Target="../media/image10.png"/><Relationship Id="rId32" Type="http://schemas.openxmlformats.org/officeDocument/2006/relationships/image" Target="../media/image94.png"/><Relationship Id="rId37" Type="http://schemas.openxmlformats.org/officeDocument/2006/relationships/image" Target="../media/image24.svg"/><Relationship Id="rId5" Type="http://schemas.openxmlformats.org/officeDocument/2006/relationships/slide" Target="slide11.xml"/><Relationship Id="rId15" Type="http://schemas.openxmlformats.org/officeDocument/2006/relationships/image" Target="../media/image20.jpg"/><Relationship Id="rId23" Type="http://schemas.openxmlformats.org/officeDocument/2006/relationships/image" Target="../media/image63.png"/><Relationship Id="rId28" Type="http://schemas.openxmlformats.org/officeDocument/2006/relationships/slide" Target="slide38.xml"/><Relationship Id="rId36" Type="http://schemas.openxmlformats.org/officeDocument/2006/relationships/image" Target="../media/image23.png"/><Relationship Id="rId10" Type="http://schemas.openxmlformats.org/officeDocument/2006/relationships/image" Target="../media/image17.svg"/><Relationship Id="rId19" Type="http://schemas.openxmlformats.org/officeDocument/2006/relationships/slide" Target="slide30.xml"/><Relationship Id="rId31" Type="http://schemas.openxmlformats.org/officeDocument/2006/relationships/slide" Target="slide40.xml"/><Relationship Id="rId4" Type="http://schemas.openxmlformats.org/officeDocument/2006/relationships/image" Target="../media/image7.svg"/><Relationship Id="rId9" Type="http://schemas.openxmlformats.org/officeDocument/2006/relationships/image" Target="../media/image16.png"/><Relationship Id="rId14" Type="http://schemas.openxmlformats.org/officeDocument/2006/relationships/slide" Target="slide14.xml"/><Relationship Id="rId22" Type="http://schemas.openxmlformats.org/officeDocument/2006/relationships/slide" Target="slide35.xml"/><Relationship Id="rId27" Type="http://schemas.openxmlformats.org/officeDocument/2006/relationships/image" Target="../media/image11.png"/><Relationship Id="rId30" Type="http://schemas.openxmlformats.org/officeDocument/2006/relationships/image" Target="../media/image12.png"/><Relationship Id="rId35" Type="http://schemas.openxmlformats.org/officeDocument/2006/relationships/image" Target="../media/image100.png"/><Relationship Id="rId8" Type="http://schemas.openxmlformats.org/officeDocument/2006/relationships/slide" Target="slide12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>
            <a:extLst>
              <a:ext uri="{FF2B5EF4-FFF2-40B4-BE49-F238E27FC236}">
                <a16:creationId xmlns:a16="http://schemas.microsoft.com/office/drawing/2014/main" id="{DDE43676-B65F-4811-8034-CB432B07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/>
          <a:stretch/>
        </p:blipFill>
        <p:spPr>
          <a:xfrm>
            <a:off x="4660490" y="0"/>
            <a:ext cx="7531515" cy="6858000"/>
          </a:xfrm>
          <a:prstGeom prst="rect">
            <a:avLst/>
          </a:prstGeom>
        </p:spPr>
      </p:pic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-409371" y="5576742"/>
            <a:ext cx="137394" cy="140887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6C901A-126C-470B-89C2-A1A884E9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1" y="771954"/>
            <a:ext cx="4109989" cy="16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81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Działania">
            <a:extLst>
              <a:ext uri="{FF2B5EF4-FFF2-40B4-BE49-F238E27FC236}">
                <a16:creationId xmlns:a16="http://schemas.microsoft.com/office/drawing/2014/main" id="{A99EAC55-EE91-49C3-9B5A-6BCCBF4EBBBA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1B6B989A-BE08-491D-8344-3F39829DF305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1" name="Dowolny kształt: kształt 90">
              <a:hlinkClick r:id="rId2" action="ppaction://hlinksldjump"/>
              <a:extLst>
                <a:ext uri="{FF2B5EF4-FFF2-40B4-BE49-F238E27FC236}">
                  <a16:creationId xmlns:a16="http://schemas.microsoft.com/office/drawing/2014/main" id="{1E9696EC-0205-4C86-B0E1-CAFD2D92A781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92" name="pole tekstowe 91">
              <a:hlinkClick r:id="rId2" action="ppaction://hlinksldjump"/>
              <a:extLst>
                <a:ext uri="{FF2B5EF4-FFF2-40B4-BE49-F238E27FC236}">
                  <a16:creationId xmlns:a16="http://schemas.microsoft.com/office/drawing/2014/main" id="{F34D2314-9290-430E-AB60-38702C8A6F27}"/>
                </a:ext>
              </a:extLst>
            </p:cNvPr>
            <p:cNvSpPr txBox="1"/>
            <p:nvPr/>
          </p:nvSpPr>
          <p:spPr>
            <a:xfrm rot="16200000">
              <a:off x="527266" y="840440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</a:t>
              </a:r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перации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3" name="Grafika 92" descr="Uniesiony kciuk">
              <a:extLst>
                <a:ext uri="{FF2B5EF4-FFF2-40B4-BE49-F238E27FC236}">
                  <a16:creationId xmlns:a16="http://schemas.microsoft.com/office/drawing/2014/main" id="{15CF136F-3D5C-41FF-9D3F-3E161EB0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94" name="Oferta">
            <a:extLst>
              <a:ext uri="{FF2B5EF4-FFF2-40B4-BE49-F238E27FC236}">
                <a16:creationId xmlns:a16="http://schemas.microsoft.com/office/drawing/2014/main" id="{94CE4CB7-603A-4DCA-B6A7-D6064597572C}"/>
              </a:ext>
            </a:extLst>
          </p:cNvPr>
          <p:cNvGrpSpPr/>
          <p:nvPr/>
        </p:nvGrpSpPr>
        <p:grpSpPr>
          <a:xfrm>
            <a:off x="-11118781" y="-41"/>
            <a:ext cx="12192000" cy="6858000"/>
            <a:chOff x="-11118781" y="-41"/>
            <a:chExt cx="12192000" cy="6858000"/>
          </a:xfrm>
        </p:grpSpPr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307FCA0B-7858-4CB0-916B-1B8ADE46C328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96" name="Dowolny kształt: kształt 95">
              <a:hlinkClick r:id="rId5" action="ppaction://hlinksldjump"/>
              <a:extLst>
                <a:ext uri="{FF2B5EF4-FFF2-40B4-BE49-F238E27FC236}">
                  <a16:creationId xmlns:a16="http://schemas.microsoft.com/office/drawing/2014/main" id="{1FE63536-C3FF-401B-BA3E-7251FC1281BD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97" name="pole tekstowe 96">
              <a:hlinkClick r:id="rId5" action="ppaction://hlinksldjump"/>
              <a:extLst>
                <a:ext uri="{FF2B5EF4-FFF2-40B4-BE49-F238E27FC236}">
                  <a16:creationId xmlns:a16="http://schemas.microsoft.com/office/drawing/2014/main" id="{9CE31BD9-26DB-4AB5-93A9-26D641DE717A}"/>
                </a:ext>
              </a:extLst>
            </p:cNvPr>
            <p:cNvSpPr txBox="1"/>
            <p:nvPr/>
          </p:nvSpPr>
          <p:spPr>
            <a:xfrm rot="16200000">
              <a:off x="121612" y="2053122"/>
              <a:ext cx="15803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предложения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8" name="Grafika 97" descr="Uścisk dłoni">
              <a:extLst>
                <a:ext uri="{FF2B5EF4-FFF2-40B4-BE49-F238E27FC236}">
                  <a16:creationId xmlns:a16="http://schemas.microsoft.com/office/drawing/2014/main" id="{39F03544-D431-4554-879D-DE8B3C546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99" name="Regeneracja">
            <a:extLst>
              <a:ext uri="{FF2B5EF4-FFF2-40B4-BE49-F238E27FC236}">
                <a16:creationId xmlns:a16="http://schemas.microsoft.com/office/drawing/2014/main" id="{2C253A7D-9589-4022-B43E-F9ED4F258D96}"/>
              </a:ext>
            </a:extLst>
          </p:cNvPr>
          <p:cNvGrpSpPr/>
          <p:nvPr/>
        </p:nvGrpSpPr>
        <p:grpSpPr>
          <a:xfrm>
            <a:off x="-11379260" y="0"/>
            <a:ext cx="12192000" cy="6858000"/>
            <a:chOff x="-10595260" y="0"/>
            <a:chExt cx="12192000" cy="6858000"/>
          </a:xfrm>
        </p:grpSpPr>
        <p:sp>
          <p:nvSpPr>
            <p:cNvPr id="100" name="Prostokąt 99">
              <a:extLst>
                <a:ext uri="{FF2B5EF4-FFF2-40B4-BE49-F238E27FC236}">
                  <a16:creationId xmlns:a16="http://schemas.microsoft.com/office/drawing/2014/main" id="{D8212294-3041-4B4E-8F0C-A12DF6796EA8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1" name="Dowolny kształt: kształt 100">
              <a:hlinkClick r:id="rId8" action="ppaction://hlinksldjump"/>
              <a:extLst>
                <a:ext uri="{FF2B5EF4-FFF2-40B4-BE49-F238E27FC236}">
                  <a16:creationId xmlns:a16="http://schemas.microsoft.com/office/drawing/2014/main" id="{52BC81CD-FCE5-4AC6-88B2-409920DC2CDE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02" name="pole tekstowe 101">
              <a:hlinkClick r:id="rId8" action="ppaction://hlinksldjump"/>
              <a:extLst>
                <a:ext uri="{FF2B5EF4-FFF2-40B4-BE49-F238E27FC236}">
                  <a16:creationId xmlns:a16="http://schemas.microsoft.com/office/drawing/2014/main" id="{9F751AA5-741C-4110-BD22-122483346552}"/>
                </a:ext>
              </a:extLst>
            </p:cNvPr>
            <p:cNvSpPr txBox="1"/>
            <p:nvPr/>
          </p:nvSpPr>
          <p:spPr>
            <a:xfrm rot="16200000">
              <a:off x="674661" y="3320324"/>
              <a:ext cx="151332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регенерация</a:t>
              </a:r>
              <a:endParaRPr lang="pl-PL" sz="1400" b="1" kern="2100" spc="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" name="Grafika 102" descr="Koła zębate">
              <a:extLst>
                <a:ext uri="{FF2B5EF4-FFF2-40B4-BE49-F238E27FC236}">
                  <a16:creationId xmlns:a16="http://schemas.microsoft.com/office/drawing/2014/main" id="{77D15A6B-806F-4BE6-ACB0-804FA38B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04" name="Zalety">
            <a:extLst>
              <a:ext uri="{FF2B5EF4-FFF2-40B4-BE49-F238E27FC236}">
                <a16:creationId xmlns:a16="http://schemas.microsoft.com/office/drawing/2014/main" id="{81320DEC-A1EA-463B-81E8-85BC00980950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D040624E-F0DF-4295-9EF5-D5F75BF0F744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6" name="Dowolny kształt: kształt 105">
              <a:hlinkClick r:id="rId11" action="ppaction://hlinksldjump"/>
              <a:extLst>
                <a:ext uri="{FF2B5EF4-FFF2-40B4-BE49-F238E27FC236}">
                  <a16:creationId xmlns:a16="http://schemas.microsoft.com/office/drawing/2014/main" id="{B3935048-846F-4073-AC18-72652D9402A6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07" name="pole tekstowe 106">
              <a:hlinkClick r:id="rId11" action="ppaction://hlinksldjump"/>
              <a:extLst>
                <a:ext uri="{FF2B5EF4-FFF2-40B4-BE49-F238E27FC236}">
                  <a16:creationId xmlns:a16="http://schemas.microsoft.com/office/drawing/2014/main" id="{C7CC3069-BF8F-4251-9678-4C2D7909DA21}"/>
                </a:ext>
              </a:extLst>
            </p:cNvPr>
            <p:cNvSpPr txBox="1"/>
            <p:nvPr/>
          </p:nvSpPr>
          <p:spPr>
            <a:xfrm rot="16200000">
              <a:off x="1448500" y="4470585"/>
              <a:ext cx="163974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преимущества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8" name="Grafika 107" descr="Rozwój biznesu">
              <a:extLst>
                <a:ext uri="{FF2B5EF4-FFF2-40B4-BE49-F238E27FC236}">
                  <a16:creationId xmlns:a16="http://schemas.microsoft.com/office/drawing/2014/main" id="{E4C7617C-781A-4FC0-B6DD-5C3A7BE2F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09" name="Kontakt">
            <a:extLst>
              <a:ext uri="{FF2B5EF4-FFF2-40B4-BE49-F238E27FC236}">
                <a16:creationId xmlns:a16="http://schemas.microsoft.com/office/drawing/2014/main" id="{3AA57C0C-11B3-433C-A541-CC0CDCD622F5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9DF24477-CCDB-4EA7-A78F-3608BD0EEFCF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1" name="Dowolny kształt: kształt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F60721A8-A48F-40C4-B08A-FCD2DCD0F147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50" name="pole tekstowe 149">
              <a:hlinkClick r:id="rId14" action="ppaction://hlinksldjump"/>
              <a:extLst>
                <a:ext uri="{FF2B5EF4-FFF2-40B4-BE49-F238E27FC236}">
                  <a16:creationId xmlns:a16="http://schemas.microsoft.com/office/drawing/2014/main" id="{BFB1CF01-8DB6-42EA-BEB6-7129EBEAD2BE}"/>
                </a:ext>
              </a:extLst>
            </p:cNvPr>
            <p:cNvSpPr txBox="1"/>
            <p:nvPr/>
          </p:nvSpPr>
          <p:spPr>
            <a:xfrm rot="16200000">
              <a:off x="-474815" y="5703938"/>
              <a:ext cx="116419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контакты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1" name="Prostokąt 150">
              <a:extLst>
                <a:ext uri="{FF2B5EF4-FFF2-40B4-BE49-F238E27FC236}">
                  <a16:creationId xmlns:a16="http://schemas.microsoft.com/office/drawing/2014/main" id="{668D0F43-34B7-4D9F-AFF6-64009B83F73D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2" name="Grafika 151" descr="Słuchawka">
              <a:extLst>
                <a:ext uri="{FF2B5EF4-FFF2-40B4-BE49-F238E27FC236}">
                  <a16:creationId xmlns:a16="http://schemas.microsoft.com/office/drawing/2014/main" id="{0A6BA7F5-E902-46F1-915D-9E5B6A4B0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grpSp>
        <p:nvGrpSpPr>
          <p:cNvPr id="16" name="Grupa 15" hidden="1">
            <a:extLst>
              <a:ext uri="{FF2B5EF4-FFF2-40B4-BE49-F238E27FC236}">
                <a16:creationId xmlns:a16="http://schemas.microsoft.com/office/drawing/2014/main" id="{495AAB1F-6A15-4DEC-BE8E-352E97A2124A}"/>
              </a:ext>
            </a:extLst>
          </p:cNvPr>
          <p:cNvGrpSpPr/>
          <p:nvPr/>
        </p:nvGrpSpPr>
        <p:grpSpPr>
          <a:xfrm>
            <a:off x="-10578998" y="0"/>
            <a:ext cx="12192000" cy="6858000"/>
            <a:chOff x="0" y="0"/>
            <a:chExt cx="12192000" cy="6858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36ABA30E-CD55-4723-9EF5-6DB1B77C82C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BD46CC94-5D10-494C-8561-628DF6F27612}"/>
                </a:ext>
              </a:extLst>
            </p:cNvPr>
            <p:cNvSpPr/>
            <p:nvPr/>
          </p:nvSpPr>
          <p:spPr>
            <a:xfrm>
              <a:off x="11409947" y="110264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9" name="pole tekstowe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CAEEA8D7-4C32-4A6D-BC79-CA68D7891129}"/>
                </a:ext>
              </a:extLst>
            </p:cNvPr>
            <p:cNvSpPr txBox="1"/>
            <p:nvPr/>
          </p:nvSpPr>
          <p:spPr>
            <a:xfrm rot="16200000">
              <a:off x="11194255" y="1738920"/>
              <a:ext cx="166465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przewagi</a:t>
              </a:r>
            </a:p>
          </p:txBody>
        </p:sp>
        <p:pic>
          <p:nvPicPr>
            <p:cNvPr id="20" name="Grafika 19" descr="Uścisk dłoni">
              <a:extLst>
                <a:ext uri="{FF2B5EF4-FFF2-40B4-BE49-F238E27FC236}">
                  <a16:creationId xmlns:a16="http://schemas.microsoft.com/office/drawing/2014/main" id="{DAC323F7-8BF8-4F12-83A0-E7FBFCA0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1644796"/>
              <a:ext cx="469232" cy="469232"/>
            </a:xfrm>
            <a:prstGeom prst="rect">
              <a:avLst/>
            </a:prstGeom>
          </p:spPr>
        </p:pic>
      </p:grpSp>
      <p:grpSp>
        <p:nvGrpSpPr>
          <p:cNvPr id="31" name="Grupa 30" hidden="1">
            <a:extLst>
              <a:ext uri="{FF2B5EF4-FFF2-40B4-BE49-F238E27FC236}">
                <a16:creationId xmlns:a16="http://schemas.microsoft.com/office/drawing/2014/main" id="{1402E129-075E-4E0E-9966-F789CB5C0954}"/>
              </a:ext>
            </a:extLst>
          </p:cNvPr>
          <p:cNvGrpSpPr/>
          <p:nvPr/>
        </p:nvGrpSpPr>
        <p:grpSpPr>
          <a:xfrm>
            <a:off x="-11925213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CCD2320-D869-485B-A934-A03461DF3E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DDB38F99-89E9-43F4-B056-E72EA0547A81}"/>
                </a:ext>
              </a:extLst>
            </p:cNvPr>
            <p:cNvSpPr/>
            <p:nvPr/>
          </p:nvSpPr>
          <p:spPr>
            <a:xfrm>
              <a:off x="11409947" y="4979697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4" name="pole tekstowe 33">
              <a:hlinkClick r:id="rId20" action="ppaction://hlinksldjump"/>
              <a:extLst>
                <a:ext uri="{FF2B5EF4-FFF2-40B4-BE49-F238E27FC236}">
                  <a16:creationId xmlns:a16="http://schemas.microsoft.com/office/drawing/2014/main" id="{136594EA-1549-4E09-9E3D-BE17B6F3F1EB}"/>
                </a:ext>
              </a:extLst>
            </p:cNvPr>
            <p:cNvSpPr txBox="1"/>
            <p:nvPr/>
          </p:nvSpPr>
          <p:spPr>
            <a:xfrm rot="16200000">
              <a:off x="11345533" y="5615976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pic>
          <p:nvPicPr>
            <p:cNvPr id="35" name="Grafika 34" descr="Uścisk dłoni">
              <a:extLst>
                <a:ext uri="{FF2B5EF4-FFF2-40B4-BE49-F238E27FC236}">
                  <a16:creationId xmlns:a16="http://schemas.microsoft.com/office/drawing/2014/main" id="{4722C95F-43C6-4FF0-B1E3-AAFB8D02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5521852"/>
              <a:ext cx="469232" cy="469232"/>
            </a:xfrm>
            <a:prstGeom prst="rect">
              <a:avLst/>
            </a:prstGeom>
          </p:spPr>
        </p:pic>
      </p:grp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0" name="Powiększenie sekcji 49">
                <a:extLst>
                  <a:ext uri="{FF2B5EF4-FFF2-40B4-BE49-F238E27FC236}">
                    <a16:creationId xmlns:a16="http://schemas.microsoft.com/office/drawing/2014/main" id="{0BCDECFD-5FE7-4AD8-8ABB-0D1C88D9E8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6932310"/>
                  </p:ext>
                </p:extLst>
              </p:nvPr>
            </p:nvGraphicFramePr>
            <p:xfrm>
              <a:off x="1890587" y="2209267"/>
              <a:ext cx="2811072" cy="1581228"/>
            </p:xfrm>
            <a:graphic>
              <a:graphicData uri="http://schemas.microsoft.com/office/powerpoint/2016/sectionzoom">
                <psez:sectionZm>
                  <psez:sectionZmObj sectionId="{65934262-1383-413D-883E-F7545CCC5421}">
                    <psez:zmPr id="{51C562D2-9EC2-4186-A533-CEF0807B3EDA}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2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0" name="Powiększenie sekcji 4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0BCDECFD-5FE7-4AD8-8ABB-0D1C88D9E8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90587" y="2209267"/>
                <a:ext cx="2811072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1" name="Powiększenie sekcji 50">
                <a:extLst>
                  <a:ext uri="{FF2B5EF4-FFF2-40B4-BE49-F238E27FC236}">
                    <a16:creationId xmlns:a16="http://schemas.microsoft.com/office/drawing/2014/main" id="{4BF9A70E-143C-4C0F-BD88-7783930EDD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9415375"/>
                  </p:ext>
                </p:extLst>
              </p:nvPr>
            </p:nvGraphicFramePr>
            <p:xfrm>
              <a:off x="8574524" y="2209267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7FC7052-F495-476F-A486-07DDD09B6BC7}">
                    <psez:zmPr id="{1D5DE533-B84E-4C25-A81A-7B660A7678DD}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1" name="Powiększenie sekcji 50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4BF9A70E-143C-4C0F-BD88-7783930EDD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574524" y="2209267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3" name="Powiększenie sekcji 52">
                <a:extLst>
                  <a:ext uri="{FF2B5EF4-FFF2-40B4-BE49-F238E27FC236}">
                    <a16:creationId xmlns:a16="http://schemas.microsoft.com/office/drawing/2014/main" id="{FF1A02C5-86CE-4312-8F63-B220E77692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2467178"/>
                  </p:ext>
                </p:extLst>
              </p:nvPr>
            </p:nvGraphicFramePr>
            <p:xfrm>
              <a:off x="1890585" y="4553109"/>
              <a:ext cx="2811074" cy="1581228"/>
            </p:xfrm>
            <a:graphic>
              <a:graphicData uri="http://schemas.microsoft.com/office/powerpoint/2016/sectionzoom">
                <psez:sectionZm>
                  <psez:sectionZmObj sectionId="{C53AB369-7AE3-43AA-8182-2265C1670278}">
                    <psez:zmPr id="{FECC665B-E232-4981-816E-1BC3CD926227}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4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3" name="Powiększenie sekcji 52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FF1A02C5-86CE-4312-8F63-B220E77692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90585" y="4553109"/>
                <a:ext cx="2811074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5" name="Powiększenie sekcji 54">
                <a:extLst>
                  <a:ext uri="{FF2B5EF4-FFF2-40B4-BE49-F238E27FC236}">
                    <a16:creationId xmlns:a16="http://schemas.microsoft.com/office/drawing/2014/main" id="{E9FDA65F-C432-4B32-A35B-3DE82158DC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574617"/>
                  </p:ext>
                </p:extLst>
              </p:nvPr>
            </p:nvGraphicFramePr>
            <p:xfrm>
              <a:off x="8574523" y="4551148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BCCF43E-1A37-438A-AB04-4FE4C03E42DD}">
                    <psez:zmPr id="{70AB0B78-BD6B-4C53-833D-D6034D9AAB83}" transitionDur="1000">
                      <p166:blipFill xmlns:p166="http://schemas.microsoft.com/office/powerpoint/2016/6/main">
                        <a:blip r:embed="rId3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5" name="Powiększenie sekcji 54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E9FDA65F-C432-4B32-A35B-3DE82158DC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574523" y="4551148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6" name="Powiększenie sekcji 55">
                <a:extLst>
                  <a:ext uri="{FF2B5EF4-FFF2-40B4-BE49-F238E27FC236}">
                    <a16:creationId xmlns:a16="http://schemas.microsoft.com/office/drawing/2014/main" id="{045A0B59-974F-48BA-A45C-C90F87AE8D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8632434"/>
                  </p:ext>
                </p:extLst>
              </p:nvPr>
            </p:nvGraphicFramePr>
            <p:xfrm>
              <a:off x="5236481" y="4547419"/>
              <a:ext cx="2811070" cy="1581228"/>
            </p:xfrm>
            <a:graphic>
              <a:graphicData uri="http://schemas.microsoft.com/office/powerpoint/2016/sectionzoom">
                <psez:sectionZm>
                  <psez:sectionZmObj sectionId="{038181A5-BC1B-4676-94EA-93A14432C4BA}">
                    <psez:zmPr id="{94B2A127-1AB0-4349-B62F-60B72B01FDCA}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0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6" name="Powiększenie sekcji 55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045A0B59-974F-48BA-A45C-C90F87AE8D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36481" y="4547419"/>
                <a:ext cx="2811070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2" name="Powiększenie sekcji 61">
                <a:extLst>
                  <a:ext uri="{FF2B5EF4-FFF2-40B4-BE49-F238E27FC236}">
                    <a16:creationId xmlns:a16="http://schemas.microsoft.com/office/drawing/2014/main" id="{69712341-254F-45D4-A823-D45942F7ED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006067"/>
                  </p:ext>
                </p:extLst>
              </p:nvPr>
            </p:nvGraphicFramePr>
            <p:xfrm>
              <a:off x="5237951" y="2206563"/>
              <a:ext cx="2809600" cy="1580400"/>
            </p:xfrm>
            <a:graphic>
              <a:graphicData uri="http://schemas.microsoft.com/office/powerpoint/2016/sectionzoom">
                <psez:sectionZm>
                  <psez:sectionZmObj sectionId="{B3444A7E-EDCC-4303-A344-05F7E899646F}">
                    <psez:zmPr id="{29FFAD70-7172-481E-92EE-A6FB4EABECB0}" transitionDur="1000">
                      <p166:blipFill xmlns:p166="http://schemas.microsoft.com/office/powerpoint/2016/6/main">
                        <a:blip r:embed="rId3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09600" cy="15804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contourClr>
                            <a:srgbClr val="969696"/>
                          </a:contourClr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2" name="Powiększenie sekcji 61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69712341-254F-45D4-A823-D45942F7ED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37951" y="2206563"/>
                <a:ext cx="2809600" cy="15804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contourClr>
                  <a:srgbClr val="969696"/>
                </a:contourClr>
              </a:sp3d>
            </p:spPr>
          </p:pic>
        </mc:Fallback>
      </mc:AlternateContent>
      <p:sp>
        <p:nvSpPr>
          <p:cNvPr id="2" name="pole tekstowe 1">
            <a:extLst>
              <a:ext uri="{FF2B5EF4-FFF2-40B4-BE49-F238E27FC236}">
                <a16:creationId xmlns:a16="http://schemas.microsoft.com/office/drawing/2014/main" id="{70D83DFE-62A6-4DD6-B196-D921D3141172}"/>
              </a:ext>
            </a:extLst>
          </p:cNvPr>
          <p:cNvSpPr txBox="1"/>
          <p:nvPr/>
        </p:nvSpPr>
        <p:spPr>
          <a:xfrm>
            <a:off x="2556740" y="451459"/>
            <a:ext cx="804850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z-Cyrl-AZ" sz="2000" b="1" dirty="0">
                <a:latin typeface="Century Gothic" panose="020B0502020202020204" pitchFamily="34" charset="0"/>
              </a:rPr>
              <a:t>Миссия компании</a:t>
            </a:r>
            <a:endParaRPr lang="pl-PL" sz="2000" b="1" dirty="0">
              <a:latin typeface="Century Gothic" panose="020B0502020202020204" pitchFamily="34" charset="0"/>
            </a:endParaRPr>
          </a:p>
          <a:p>
            <a:endParaRPr lang="pl-PL" b="1" dirty="0">
              <a:latin typeface="Century Gothic" panose="020B0502020202020204" pitchFamily="34" charset="0"/>
            </a:endParaRPr>
          </a:p>
          <a:p>
            <a:pPr algn="ctr"/>
            <a:r>
              <a:rPr lang="pl-PL" i="1" dirty="0">
                <a:latin typeface="Century Gothic" panose="020B0502020202020204" pitchFamily="34" charset="0"/>
              </a:rPr>
              <a:t>"</a:t>
            </a:r>
            <a:r>
              <a:rPr lang="ru-RU" i="1" dirty="0">
                <a:latin typeface="Century Gothic" panose="020B0502020202020204" pitchFamily="34" charset="0"/>
              </a:rPr>
              <a:t>Предоставление продукции высочайшего качества, ответствующей ожиданиям рынка, с использованием современных технологий</a:t>
            </a:r>
            <a:r>
              <a:rPr lang="pl-PL" i="1" dirty="0">
                <a:latin typeface="Century Gothic" panose="020B0502020202020204" pitchFamily="34" charset="0"/>
              </a:rPr>
              <a:t>."</a:t>
            </a:r>
            <a:endParaRPr lang="pl-PL" sz="2000" i="1" dirty="0">
              <a:latin typeface="Century Gothic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543D76-0A40-4828-A02D-968D17D4B089}"/>
              </a:ext>
            </a:extLst>
          </p:cNvPr>
          <p:cNvSpPr txBox="1"/>
          <p:nvPr/>
        </p:nvSpPr>
        <p:spPr>
          <a:xfrm>
            <a:off x="1963606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Сильные стороны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15287F1-B76F-47E0-A0B4-97BEAAB46082}"/>
              </a:ext>
            </a:extLst>
          </p:cNvPr>
          <p:cNvSpPr txBox="1"/>
          <p:nvPr/>
        </p:nvSpPr>
        <p:spPr>
          <a:xfrm>
            <a:off x="5305635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Филиалы </a:t>
            </a:r>
            <a:r>
              <a:rPr lang="pl-PL" sz="1000" dirty="0">
                <a:latin typeface="Century Gothic" panose="020B0502020202020204" pitchFamily="34" charset="0"/>
              </a:rPr>
              <a:t>AS-PL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B8EFE13-3FAF-44D6-BE82-84F035F9209C}"/>
              </a:ext>
            </a:extLst>
          </p:cNvPr>
          <p:cNvSpPr txBox="1"/>
          <p:nvPr/>
        </p:nvSpPr>
        <p:spPr>
          <a:xfrm>
            <a:off x="8675574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Вместимость складов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3DFAC76-7947-483B-99D5-D81B41AAA1FB}"/>
              </a:ext>
            </a:extLst>
          </p:cNvPr>
          <p:cNvSpPr txBox="1"/>
          <p:nvPr/>
        </p:nvSpPr>
        <p:spPr>
          <a:xfrm>
            <a:off x="1963606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Стандарты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19D8E46-ACBE-42D8-AF7D-71C34E9CD298}"/>
              </a:ext>
            </a:extLst>
          </p:cNvPr>
          <p:cNvSpPr txBox="1"/>
          <p:nvPr/>
        </p:nvSpPr>
        <p:spPr>
          <a:xfrm>
            <a:off x="5305167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Торговая платформа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53268B9-1909-4D33-953C-948F1DEF61F1}"/>
              </a:ext>
            </a:extLst>
          </p:cNvPr>
          <p:cNvSpPr txBox="1"/>
          <p:nvPr/>
        </p:nvSpPr>
        <p:spPr>
          <a:xfrm>
            <a:off x="8676042" y="6223798"/>
            <a:ext cx="264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Каталоги, сертификаты и организации</a:t>
            </a:r>
            <a:endParaRPr lang="pl-PL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9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Działania">
            <a:extLst>
              <a:ext uri="{FF2B5EF4-FFF2-40B4-BE49-F238E27FC236}">
                <a16:creationId xmlns:a16="http://schemas.microsoft.com/office/drawing/2014/main" id="{C7EDF69A-3914-4655-B223-9A45D88374CF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792D51AC-20A4-4169-B4A3-BB9EE07899AD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9" name="Dowolny kształt: kształt 108">
              <a:hlinkClick r:id="rId2" action="ppaction://hlinksldjump"/>
              <a:extLst>
                <a:ext uri="{FF2B5EF4-FFF2-40B4-BE49-F238E27FC236}">
                  <a16:creationId xmlns:a16="http://schemas.microsoft.com/office/drawing/2014/main" id="{EB2FA50B-C369-4CCA-95CB-592DA4ADD7CB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10" name="pole tekstowe 109">
              <a:hlinkClick r:id="rId2" action="ppaction://hlinksldjump"/>
              <a:extLst>
                <a:ext uri="{FF2B5EF4-FFF2-40B4-BE49-F238E27FC236}">
                  <a16:creationId xmlns:a16="http://schemas.microsoft.com/office/drawing/2014/main" id="{32836FE4-9C14-42CC-B97A-0AF8DE90650C}"/>
                </a:ext>
              </a:extLst>
            </p:cNvPr>
            <p:cNvSpPr txBox="1"/>
            <p:nvPr/>
          </p:nvSpPr>
          <p:spPr>
            <a:xfrm rot="16200000">
              <a:off x="589800" y="840440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</a:t>
              </a:r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перации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11" name="Grafika 110" descr="Uniesiony kciuk">
              <a:extLst>
                <a:ext uri="{FF2B5EF4-FFF2-40B4-BE49-F238E27FC236}">
                  <a16:creationId xmlns:a16="http://schemas.microsoft.com/office/drawing/2014/main" id="{9D530E76-7C40-409C-969C-DF391A3B5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112" name="Oferta">
            <a:extLst>
              <a:ext uri="{FF2B5EF4-FFF2-40B4-BE49-F238E27FC236}">
                <a16:creationId xmlns:a16="http://schemas.microsoft.com/office/drawing/2014/main" id="{FFD92CB2-EAF7-4B92-B5B5-43736858766A}"/>
              </a:ext>
            </a:extLst>
          </p:cNvPr>
          <p:cNvGrpSpPr/>
          <p:nvPr/>
        </p:nvGrpSpPr>
        <p:grpSpPr>
          <a:xfrm>
            <a:off x="-286085" y="-41"/>
            <a:ext cx="12192000" cy="6858000"/>
            <a:chOff x="-11118781" y="-41"/>
            <a:chExt cx="12192000" cy="6858000"/>
          </a:xfrm>
        </p:grpSpPr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5A5CE487-8B3E-4E1C-9549-3E49134F6449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14" name="Dowolny kształt: kształt 113">
              <a:hlinkClick r:id="rId5" action="ppaction://hlinksldjump"/>
              <a:extLst>
                <a:ext uri="{FF2B5EF4-FFF2-40B4-BE49-F238E27FC236}">
                  <a16:creationId xmlns:a16="http://schemas.microsoft.com/office/drawing/2014/main" id="{0D69D6CC-7B18-4B9E-85BD-4360AF52ED7A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15" name="pole tekstowe 114">
              <a:hlinkClick r:id="rId5" action="ppaction://hlinksldjump"/>
              <a:extLst>
                <a:ext uri="{FF2B5EF4-FFF2-40B4-BE49-F238E27FC236}">
                  <a16:creationId xmlns:a16="http://schemas.microsoft.com/office/drawing/2014/main" id="{9C191359-3467-46F8-B98B-76332AD88E68}"/>
                </a:ext>
              </a:extLst>
            </p:cNvPr>
            <p:cNvSpPr txBox="1"/>
            <p:nvPr/>
          </p:nvSpPr>
          <p:spPr>
            <a:xfrm rot="16200000">
              <a:off x="121612" y="2059605"/>
              <a:ext cx="15803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предложения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16" name="Grafika 115" descr="Uścisk dłoni">
              <a:extLst>
                <a:ext uri="{FF2B5EF4-FFF2-40B4-BE49-F238E27FC236}">
                  <a16:creationId xmlns:a16="http://schemas.microsoft.com/office/drawing/2014/main" id="{C6C200DB-70CE-419D-8404-488C498F4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17" name="Regeneracja">
            <a:extLst>
              <a:ext uri="{FF2B5EF4-FFF2-40B4-BE49-F238E27FC236}">
                <a16:creationId xmlns:a16="http://schemas.microsoft.com/office/drawing/2014/main" id="{A24B0B0E-55D1-473A-874E-FFFB51C3F71D}"/>
              </a:ext>
            </a:extLst>
          </p:cNvPr>
          <p:cNvGrpSpPr/>
          <p:nvPr/>
        </p:nvGrpSpPr>
        <p:grpSpPr>
          <a:xfrm>
            <a:off x="-11379260" y="0"/>
            <a:ext cx="12192000" cy="6858000"/>
            <a:chOff x="-10595260" y="0"/>
            <a:chExt cx="12192000" cy="6858000"/>
          </a:xfrm>
        </p:grpSpPr>
        <p:sp>
          <p:nvSpPr>
            <p:cNvPr id="118" name="Prostokąt 117">
              <a:extLst>
                <a:ext uri="{FF2B5EF4-FFF2-40B4-BE49-F238E27FC236}">
                  <a16:creationId xmlns:a16="http://schemas.microsoft.com/office/drawing/2014/main" id="{6A41B2C8-3D9C-4676-AC0D-CC28D293D9CC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9" name="Dowolny kształt: kształt 118">
              <a:hlinkClick r:id="rId8" action="ppaction://hlinksldjump"/>
              <a:extLst>
                <a:ext uri="{FF2B5EF4-FFF2-40B4-BE49-F238E27FC236}">
                  <a16:creationId xmlns:a16="http://schemas.microsoft.com/office/drawing/2014/main" id="{A9EFF097-613D-4A9B-939E-709C202D4E8A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20" name="pole tekstowe 1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2EB58F6-8821-4CE6-B091-61F50C470A83}"/>
                </a:ext>
              </a:extLst>
            </p:cNvPr>
            <p:cNvSpPr txBox="1"/>
            <p:nvPr/>
          </p:nvSpPr>
          <p:spPr>
            <a:xfrm rot="16200000">
              <a:off x="674661" y="3320324"/>
              <a:ext cx="151332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регенерация</a:t>
              </a:r>
              <a:endParaRPr lang="pl-PL" sz="1400" b="1" kern="2100" spc="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1" name="Grafika 120" descr="Koła zębate">
              <a:extLst>
                <a:ext uri="{FF2B5EF4-FFF2-40B4-BE49-F238E27FC236}">
                  <a16:creationId xmlns:a16="http://schemas.microsoft.com/office/drawing/2014/main" id="{6AD720C8-FA4D-4A2F-A1EF-696C2D125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22" name="Zalety">
            <a:extLst>
              <a:ext uri="{FF2B5EF4-FFF2-40B4-BE49-F238E27FC236}">
                <a16:creationId xmlns:a16="http://schemas.microsoft.com/office/drawing/2014/main" id="{3E79E51C-E553-461A-9647-B3BFFBC085AD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23" name="Prostokąt 122">
              <a:extLst>
                <a:ext uri="{FF2B5EF4-FFF2-40B4-BE49-F238E27FC236}">
                  <a16:creationId xmlns:a16="http://schemas.microsoft.com/office/drawing/2014/main" id="{ACECB663-CF97-4923-9F01-EB0E663C6CE0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4" name="Dowolny kształt: kształt 123">
              <a:hlinkClick r:id="rId11" action="ppaction://hlinksldjump"/>
              <a:extLst>
                <a:ext uri="{FF2B5EF4-FFF2-40B4-BE49-F238E27FC236}">
                  <a16:creationId xmlns:a16="http://schemas.microsoft.com/office/drawing/2014/main" id="{2A61D5D7-ED9E-44F0-8607-8EA4736CDC50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25" name="pole tekstowe 124">
              <a:hlinkClick r:id="rId11" action="ppaction://hlinksldjump"/>
              <a:extLst>
                <a:ext uri="{FF2B5EF4-FFF2-40B4-BE49-F238E27FC236}">
                  <a16:creationId xmlns:a16="http://schemas.microsoft.com/office/drawing/2014/main" id="{EA1EB419-E485-4503-8554-16AE876CD880}"/>
                </a:ext>
              </a:extLst>
            </p:cNvPr>
            <p:cNvSpPr txBox="1"/>
            <p:nvPr/>
          </p:nvSpPr>
          <p:spPr>
            <a:xfrm rot="16200000">
              <a:off x="1478203" y="4469630"/>
              <a:ext cx="1580333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преимущества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6" name="Grafika 125" descr="Rozwój biznesu">
              <a:extLst>
                <a:ext uri="{FF2B5EF4-FFF2-40B4-BE49-F238E27FC236}">
                  <a16:creationId xmlns:a16="http://schemas.microsoft.com/office/drawing/2014/main" id="{5D5201A9-9434-4B3D-B24A-16D0948DD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27" name="Kontakt">
            <a:extLst>
              <a:ext uri="{FF2B5EF4-FFF2-40B4-BE49-F238E27FC236}">
                <a16:creationId xmlns:a16="http://schemas.microsoft.com/office/drawing/2014/main" id="{B15F8E11-3B70-402B-BC79-B61C6D120052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28" name="Prostokąt 127">
              <a:extLst>
                <a:ext uri="{FF2B5EF4-FFF2-40B4-BE49-F238E27FC236}">
                  <a16:creationId xmlns:a16="http://schemas.microsoft.com/office/drawing/2014/main" id="{88B682CB-F348-4027-B0E1-6DC1EC7DB1BA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9" name="Dowolny kształt: kształt 128">
              <a:hlinkClick r:id="rId14" action="ppaction://hlinksldjump"/>
              <a:extLst>
                <a:ext uri="{FF2B5EF4-FFF2-40B4-BE49-F238E27FC236}">
                  <a16:creationId xmlns:a16="http://schemas.microsoft.com/office/drawing/2014/main" id="{E2CE37FD-4F4B-4205-BFAD-D37A21455D11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30" name="pole tekstowe 129">
              <a:hlinkClick r:id="rId14" action="ppaction://hlinksldjump"/>
              <a:extLst>
                <a:ext uri="{FF2B5EF4-FFF2-40B4-BE49-F238E27FC236}">
                  <a16:creationId xmlns:a16="http://schemas.microsoft.com/office/drawing/2014/main" id="{385D7F75-C593-4515-97A7-FA4BF0AADE26}"/>
                </a:ext>
              </a:extLst>
            </p:cNvPr>
            <p:cNvSpPr txBox="1"/>
            <p:nvPr/>
          </p:nvSpPr>
          <p:spPr>
            <a:xfrm rot="16200000">
              <a:off x="-487723" y="5704806"/>
              <a:ext cx="119000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контакты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1" name="Prostokąt 130">
              <a:extLst>
                <a:ext uri="{FF2B5EF4-FFF2-40B4-BE49-F238E27FC236}">
                  <a16:creationId xmlns:a16="http://schemas.microsoft.com/office/drawing/2014/main" id="{D062F3BD-58A1-46DC-87AA-89FBB066A517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32" name="Grafika 131" descr="Słuchawka">
              <a:extLst>
                <a:ext uri="{FF2B5EF4-FFF2-40B4-BE49-F238E27FC236}">
                  <a16:creationId xmlns:a16="http://schemas.microsoft.com/office/drawing/2014/main" id="{B120B8F6-02A3-41AC-9280-2C97E258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1222A683-4429-46F0-9683-CDD8FB287B47}"/>
              </a:ext>
            </a:extLst>
          </p:cNvPr>
          <p:cNvSpPr txBox="1"/>
          <p:nvPr/>
        </p:nvSpPr>
        <p:spPr>
          <a:xfrm>
            <a:off x="855178" y="776864"/>
            <a:ext cx="9579866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az-Cyrl-AZ" sz="4000" b="1" dirty="0">
                <a:latin typeface="Century Gothic" panose="020B0502020202020204" pitchFamily="34" charset="0"/>
              </a:rPr>
              <a:t>ЧТО СОДЕРЖИТСЯ В ПРЕДЛОЖЕНИИ</a:t>
            </a:r>
            <a:r>
              <a:rPr lang="pl-PL" sz="4000" b="1" dirty="0">
                <a:latin typeface="Century Gothic" panose="020B0502020202020204" pitchFamily="34" charset="0"/>
              </a:rPr>
              <a:t>?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4" name="Powiększenie sekcji 43">
                <a:extLst>
                  <a:ext uri="{FF2B5EF4-FFF2-40B4-BE49-F238E27FC236}">
                    <a16:creationId xmlns:a16="http://schemas.microsoft.com/office/drawing/2014/main" id="{06BF83D7-3DDA-446F-A56E-0FF6135725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6930575"/>
                  </p:ext>
                </p:extLst>
              </p:nvPr>
            </p:nvGraphicFramePr>
            <p:xfrm>
              <a:off x="4162567" y="2142827"/>
              <a:ext cx="2290008" cy="1288129"/>
            </p:xfrm>
            <a:graphic>
              <a:graphicData uri="http://schemas.microsoft.com/office/powerpoint/2016/sectionzoom">
                <psez:sectionZm>
                  <psez:sectionZmObj sectionId="{F456CD00-0C20-4720-BD6A-F835C0201739}">
                    <psez:zmPr id="{EBCD60AF-33B4-4B10-80A9-1ABD96C1D5BC}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90008" cy="1288129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4" name="Powiększenie sekcji 43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6BF83D7-3DDA-446F-A56E-0FF6135725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62567" y="2142827"/>
                <a:ext cx="2290008" cy="12881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5" name="Powiększenie sekcji 44">
                <a:extLst>
                  <a:ext uri="{FF2B5EF4-FFF2-40B4-BE49-F238E27FC236}">
                    <a16:creationId xmlns:a16="http://schemas.microsoft.com/office/drawing/2014/main" id="{4452A9DF-EEFB-4FDC-B26F-1A932CF186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4215665"/>
                  </p:ext>
                </p:extLst>
              </p:nvPr>
            </p:nvGraphicFramePr>
            <p:xfrm>
              <a:off x="4162567" y="3691567"/>
              <a:ext cx="2290008" cy="1288129"/>
            </p:xfrm>
            <a:graphic>
              <a:graphicData uri="http://schemas.microsoft.com/office/powerpoint/2016/sectionzoom">
                <psez:sectionZm>
                  <psez:sectionZmObj sectionId="{17F71E96-B8B0-475B-929E-BA9552D5A51F}">
                    <psez:zmPr id="{94EC9A1E-AEC7-4CF8-8A72-0C293F960508}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90008" cy="1288129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5" name="Powiększenie sekcji 44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4452A9DF-EEFB-4FDC-B26F-1A932CF186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62567" y="3691567"/>
                <a:ext cx="2290008" cy="12881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6" name="Powiększenie sekcji 45">
                <a:extLst>
                  <a:ext uri="{FF2B5EF4-FFF2-40B4-BE49-F238E27FC236}">
                    <a16:creationId xmlns:a16="http://schemas.microsoft.com/office/drawing/2014/main" id="{70B6F19D-506F-4C7A-AEAF-BB96FE980F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1109496"/>
                  </p:ext>
                </p:extLst>
              </p:nvPr>
            </p:nvGraphicFramePr>
            <p:xfrm>
              <a:off x="1625595" y="3691567"/>
              <a:ext cx="2290008" cy="1288129"/>
            </p:xfrm>
            <a:graphic>
              <a:graphicData uri="http://schemas.microsoft.com/office/powerpoint/2016/sectionzoom">
                <psez:sectionZm>
                  <psez:sectionZmObj sectionId="{D48496A3-3408-4B4A-BA65-941F12CC2706}">
                    <psez:zmPr id="{10791F86-EEBA-451A-AC17-BDE783083376}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90008" cy="1288129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6" name="Powiększenie sekcji 45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70B6F19D-506F-4C7A-AEAF-BB96FE980F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625595" y="3691567"/>
                <a:ext cx="2290008" cy="12881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7" name="Powiększenie sekcji 46">
                <a:extLst>
                  <a:ext uri="{FF2B5EF4-FFF2-40B4-BE49-F238E27FC236}">
                    <a16:creationId xmlns:a16="http://schemas.microsoft.com/office/drawing/2014/main" id="{6E182FCF-A5A0-485E-B272-CF41F08962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4562787"/>
                  </p:ext>
                </p:extLst>
              </p:nvPr>
            </p:nvGraphicFramePr>
            <p:xfrm>
              <a:off x="1625595" y="2142829"/>
              <a:ext cx="2290008" cy="1288129"/>
            </p:xfrm>
            <a:graphic>
              <a:graphicData uri="http://schemas.microsoft.com/office/powerpoint/2016/sectionzoom">
                <psez:sectionZm>
                  <psez:sectionZmObj sectionId="{771EB918-0B16-47CC-8366-FE2A4BF18DFF}">
                    <psez:zmPr id="{E466D40D-3C7A-4767-9381-D7013CA718F8}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90008" cy="1288129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7" name="Powiększenie sekcji 46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6E182FCF-A5A0-485E-B272-CF41F08962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25595" y="2142829"/>
                <a:ext cx="2290008" cy="12881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grpSp>
        <p:nvGrpSpPr>
          <p:cNvPr id="48" name="Wykres">
            <a:extLst>
              <a:ext uri="{FF2B5EF4-FFF2-40B4-BE49-F238E27FC236}">
                <a16:creationId xmlns:a16="http://schemas.microsoft.com/office/drawing/2014/main" id="{D083AA35-0DFB-4A8C-80A6-407F4C71231F}"/>
              </a:ext>
            </a:extLst>
          </p:cNvPr>
          <p:cNvGrpSpPr/>
          <p:nvPr/>
        </p:nvGrpSpPr>
        <p:grpSpPr>
          <a:xfrm>
            <a:off x="6189431" y="2699703"/>
            <a:ext cx="6098666" cy="3926196"/>
            <a:chOff x="4946348" y="1492161"/>
            <a:chExt cx="8008257" cy="5155552"/>
          </a:xfrm>
        </p:grpSpPr>
        <p:graphicFrame>
          <p:nvGraphicFramePr>
            <p:cNvPr id="49" name="Wykres 48">
              <a:extLst>
                <a:ext uri="{FF2B5EF4-FFF2-40B4-BE49-F238E27FC236}">
                  <a16:creationId xmlns:a16="http://schemas.microsoft.com/office/drawing/2014/main" id="{C06ED7E9-6FA5-4329-A99D-522DCCB05CD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57937077"/>
                </p:ext>
              </p:extLst>
            </p:nvPr>
          </p:nvGraphicFramePr>
          <p:xfrm>
            <a:off x="4946348" y="1492161"/>
            <a:ext cx="8008257" cy="51555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0"/>
            </a:graphicData>
          </a:graphic>
        </p:graphicFrame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6CD44D81-8547-407B-9793-C9F6C7FA906D}"/>
                </a:ext>
              </a:extLst>
            </p:cNvPr>
            <p:cNvSpPr txBox="1"/>
            <p:nvPr/>
          </p:nvSpPr>
          <p:spPr>
            <a:xfrm>
              <a:off x="7470508" y="3162356"/>
              <a:ext cx="3044149" cy="193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z-Cyrl-AZ" sz="1200" b="1" dirty="0">
                  <a:solidFill>
                    <a:srgbClr val="7F7F7F"/>
                  </a:solidFill>
                  <a:latin typeface="Century Gothic" panose="020B0502020202020204" pitchFamily="34" charset="0"/>
                </a:rPr>
                <a:t>Итого</a:t>
              </a:r>
              <a:br>
                <a:rPr lang="pl-PL" sz="5400" b="1" dirty="0">
                  <a:solidFill>
                    <a:srgbClr val="7F7F7F"/>
                  </a:solidFill>
                  <a:latin typeface="Century Gothic" panose="020B0502020202020204" pitchFamily="34" charset="0"/>
                </a:rPr>
              </a:br>
              <a:r>
                <a:rPr lang="pl-PL" sz="5400" b="1" dirty="0">
                  <a:solidFill>
                    <a:srgbClr val="7F7F7F"/>
                  </a:solidFill>
                  <a:latin typeface="Century Gothic" panose="020B0502020202020204" pitchFamily="34" charset="0"/>
                </a:rPr>
                <a:t>24 000</a:t>
              </a:r>
            </a:p>
            <a:p>
              <a:pPr algn="ctr"/>
              <a:r>
                <a:rPr lang="az-Cyrl-AZ" sz="1200" b="1" dirty="0">
                  <a:solidFill>
                    <a:srgbClr val="7F7F7F"/>
                  </a:solidFill>
                  <a:latin typeface="Century Gothic" panose="020B0502020202020204" pitchFamily="34" charset="0"/>
                </a:rPr>
                <a:t>ассортиментных </a:t>
              </a:r>
              <a:endParaRPr lang="pl-PL" sz="1200" b="1" dirty="0">
                <a:solidFill>
                  <a:srgbClr val="7F7F7F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z-Cyrl-AZ" sz="1200" b="1" dirty="0">
                  <a:solidFill>
                    <a:srgbClr val="7F7F7F"/>
                  </a:solidFill>
                  <a:latin typeface="Century Gothic" panose="020B0502020202020204" pitchFamily="34" charset="0"/>
                </a:rPr>
                <a:t>позиций</a:t>
              </a:r>
              <a:endParaRPr lang="pl-PL" sz="3600" b="1" dirty="0">
                <a:solidFill>
                  <a:srgbClr val="7F7F7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260947F5-BD0E-492B-8C60-BD0CB6CB5CC1}"/>
                </a:ext>
              </a:extLst>
            </p:cNvPr>
            <p:cNvSpPr/>
            <p:nvPr/>
          </p:nvSpPr>
          <p:spPr>
            <a:xfrm rot="1973378">
              <a:off x="8931134" y="1958487"/>
              <a:ext cx="2066823" cy="6786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az-Cyrl-AZ" sz="1600" dirty="0">
                  <a:ln w="0"/>
                  <a:solidFill>
                    <a:srgbClr val="888888"/>
                  </a:solidFill>
                  <a:latin typeface="Century Gothic" panose="020B0502020202020204" pitchFamily="34" charset="0"/>
                </a:rPr>
                <a:t>Генераторов</a:t>
              </a:r>
              <a:endParaRPr lang="pl-PL" sz="1600" b="0" cap="none" spc="0" dirty="0">
                <a:ln w="0"/>
                <a:solidFill>
                  <a:srgbClr val="888888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83863B13-6530-48D0-92A5-735F66B930D2}"/>
                </a:ext>
              </a:extLst>
            </p:cNvPr>
            <p:cNvSpPr/>
            <p:nvPr/>
          </p:nvSpPr>
          <p:spPr>
            <a:xfrm rot="15630034">
              <a:off x="5865818" y="2661682"/>
              <a:ext cx="4482304" cy="30790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ArchUp">
                <a:avLst>
                  <a:gd name="adj" fmla="val 11248454"/>
                </a:avLst>
              </a:prstTxWarp>
              <a:spAutoFit/>
            </a:bodyPr>
            <a:lstStyle/>
            <a:p>
              <a:pPr algn="ctr"/>
              <a:r>
                <a:rPr lang="ru-RU" sz="1600" dirty="0">
                  <a:ln w="0"/>
                  <a:solidFill>
                    <a:srgbClr val="CBCBCB"/>
                  </a:solidFill>
                  <a:latin typeface="Century Gothic" panose="020B0502020202020204" pitchFamily="34" charset="0"/>
                </a:rPr>
                <a:t>Запчасти для генераторов и стартеров</a:t>
              </a:r>
              <a:endParaRPr lang="pl-PL" sz="1600" b="0" cap="none" spc="0" dirty="0">
                <a:ln w="0"/>
                <a:solidFill>
                  <a:srgbClr val="CBCBC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E57CD345-8F28-45A6-8368-8203C52208FC}"/>
                </a:ext>
              </a:extLst>
            </p:cNvPr>
            <p:cNvSpPr/>
            <p:nvPr/>
          </p:nvSpPr>
          <p:spPr>
            <a:xfrm rot="5205501">
              <a:off x="10026342" y="3474864"/>
              <a:ext cx="1784276" cy="8677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Button">
                <a:avLst>
                  <a:gd name="adj" fmla="val 11751053"/>
                </a:avLst>
              </a:prstTxWarp>
              <a:spAutoFit/>
            </a:bodyPr>
            <a:lstStyle/>
            <a:p>
              <a:pPr algn="ctr"/>
              <a:r>
                <a:rPr lang="az-Cyrl-AZ" sz="1600" dirty="0">
                  <a:ln w="0"/>
                  <a:solidFill>
                    <a:srgbClr val="A5A5A5"/>
                  </a:solidFill>
                  <a:latin typeface="Century Gothic" panose="020B0502020202020204" pitchFamily="34" charset="0"/>
                </a:rPr>
                <a:t>Стартеров</a:t>
              </a:r>
              <a:endParaRPr lang="pl-PL" sz="1600" b="0" cap="none" spc="0" dirty="0">
                <a:ln w="0"/>
                <a:solidFill>
                  <a:srgbClr val="A5A5A5"/>
                </a:solidFill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4" name="Powiększenie sekcji 53">
                <a:extLst>
                  <a:ext uri="{FF2B5EF4-FFF2-40B4-BE49-F238E27FC236}">
                    <a16:creationId xmlns:a16="http://schemas.microsoft.com/office/drawing/2014/main" id="{946F0E5B-C4F9-453F-87A9-F2FEE455A8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3744811"/>
                  </p:ext>
                </p:extLst>
              </p:nvPr>
            </p:nvGraphicFramePr>
            <p:xfrm>
              <a:off x="2888625" y="5252185"/>
              <a:ext cx="2300191" cy="1293857"/>
            </p:xfrm>
            <a:graphic>
              <a:graphicData uri="http://schemas.microsoft.com/office/powerpoint/2016/sectionzoom">
                <psez:sectionZm>
                  <psez:sectionZmObj sectionId="{F4A7552F-8EBF-47E6-B5CC-ABB1CF189B4E}">
                    <psez:zmPr id="{6CD5A312-BF76-4F40-8D66-55E732C7DAEA}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00191" cy="12938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4" name="Powiększenie sekcji 53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946F0E5B-C4F9-453F-87A9-F2FEE455A8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88625" y="5252185"/>
                <a:ext cx="2300191" cy="129385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7790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Działania">
            <a:extLst>
              <a:ext uri="{FF2B5EF4-FFF2-40B4-BE49-F238E27FC236}">
                <a16:creationId xmlns:a16="http://schemas.microsoft.com/office/drawing/2014/main" id="{93F0E20A-8B69-403A-ABBC-0B3A75D89666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175" name="Prostokąt 174">
              <a:extLst>
                <a:ext uri="{FF2B5EF4-FFF2-40B4-BE49-F238E27FC236}">
                  <a16:creationId xmlns:a16="http://schemas.microsoft.com/office/drawing/2014/main" id="{6FDD2CEB-6754-4DD6-908E-A245BE332204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76" name="Dowolny kształt: kształt 175">
              <a:hlinkClick r:id="rId2" action="ppaction://hlinksldjump"/>
              <a:extLst>
                <a:ext uri="{FF2B5EF4-FFF2-40B4-BE49-F238E27FC236}">
                  <a16:creationId xmlns:a16="http://schemas.microsoft.com/office/drawing/2014/main" id="{293E4B3A-665A-46F0-B006-B958AF09B159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77" name="pole tekstowe 176">
              <a:hlinkClick r:id="rId2" action="ppaction://hlinksldjump"/>
              <a:extLst>
                <a:ext uri="{FF2B5EF4-FFF2-40B4-BE49-F238E27FC236}">
                  <a16:creationId xmlns:a16="http://schemas.microsoft.com/office/drawing/2014/main" id="{9F51D8F3-A610-4F7F-897D-63F3E6B6933A}"/>
                </a:ext>
              </a:extLst>
            </p:cNvPr>
            <p:cNvSpPr txBox="1"/>
            <p:nvPr/>
          </p:nvSpPr>
          <p:spPr>
            <a:xfrm rot="16200000">
              <a:off x="597717" y="842383"/>
              <a:ext cx="123484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</a:t>
              </a:r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перации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78" name="Grafika 177" descr="Uniesiony kciuk">
              <a:extLst>
                <a:ext uri="{FF2B5EF4-FFF2-40B4-BE49-F238E27FC236}">
                  <a16:creationId xmlns:a16="http://schemas.microsoft.com/office/drawing/2014/main" id="{6A98563C-8F0B-4D25-9F9E-67A57F037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179" name="Oferta">
            <a:extLst>
              <a:ext uri="{FF2B5EF4-FFF2-40B4-BE49-F238E27FC236}">
                <a16:creationId xmlns:a16="http://schemas.microsoft.com/office/drawing/2014/main" id="{54F0D5C8-1712-4D18-ADF1-85AF288664CF}"/>
              </a:ext>
            </a:extLst>
          </p:cNvPr>
          <p:cNvGrpSpPr/>
          <p:nvPr/>
        </p:nvGrpSpPr>
        <p:grpSpPr>
          <a:xfrm>
            <a:off x="-286085" y="-41"/>
            <a:ext cx="12192000" cy="6858000"/>
            <a:chOff x="-11118781" y="-41"/>
            <a:chExt cx="12192000" cy="6858000"/>
          </a:xfrm>
        </p:grpSpPr>
        <p:sp>
          <p:nvSpPr>
            <p:cNvPr id="180" name="Prostokąt 179">
              <a:extLst>
                <a:ext uri="{FF2B5EF4-FFF2-40B4-BE49-F238E27FC236}">
                  <a16:creationId xmlns:a16="http://schemas.microsoft.com/office/drawing/2014/main" id="{60AC7165-E39C-445A-A6AE-86CE859D096E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81" name="Dowolny kształt: kształt 180">
              <a:hlinkClick r:id="rId5" action="ppaction://hlinksldjump"/>
              <a:extLst>
                <a:ext uri="{FF2B5EF4-FFF2-40B4-BE49-F238E27FC236}">
                  <a16:creationId xmlns:a16="http://schemas.microsoft.com/office/drawing/2014/main" id="{59B3BB3B-B22B-4127-9C25-BFB9699BD6C7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82" name="pole tekstowe 181">
              <a:hlinkClick r:id="rId5" action="ppaction://hlinksldjump"/>
              <a:extLst>
                <a:ext uri="{FF2B5EF4-FFF2-40B4-BE49-F238E27FC236}">
                  <a16:creationId xmlns:a16="http://schemas.microsoft.com/office/drawing/2014/main" id="{E0F8BC93-785A-4E22-84B6-CC65A034CE41}"/>
                </a:ext>
              </a:extLst>
            </p:cNvPr>
            <p:cNvSpPr txBox="1"/>
            <p:nvPr/>
          </p:nvSpPr>
          <p:spPr>
            <a:xfrm rot="16200000">
              <a:off x="132528" y="2059250"/>
              <a:ext cx="15585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предложения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83" name="Grafika 182" descr="Uścisk dłoni">
              <a:extLst>
                <a:ext uri="{FF2B5EF4-FFF2-40B4-BE49-F238E27FC236}">
                  <a16:creationId xmlns:a16="http://schemas.microsoft.com/office/drawing/2014/main" id="{3A2D7449-0B30-425C-84F1-58CDB6C8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84" name="Regeneracja">
            <a:extLst>
              <a:ext uri="{FF2B5EF4-FFF2-40B4-BE49-F238E27FC236}">
                <a16:creationId xmlns:a16="http://schemas.microsoft.com/office/drawing/2014/main" id="{A7740453-137B-4B58-9E74-E674D0E60587}"/>
              </a:ext>
            </a:extLst>
          </p:cNvPr>
          <p:cNvGrpSpPr/>
          <p:nvPr/>
        </p:nvGrpSpPr>
        <p:grpSpPr>
          <a:xfrm>
            <a:off x="-576061" y="0"/>
            <a:ext cx="12192000" cy="6858000"/>
            <a:chOff x="-10595260" y="0"/>
            <a:chExt cx="12192000" cy="6858000"/>
          </a:xfrm>
        </p:grpSpPr>
        <p:sp>
          <p:nvSpPr>
            <p:cNvPr id="185" name="Prostokąt 184">
              <a:extLst>
                <a:ext uri="{FF2B5EF4-FFF2-40B4-BE49-F238E27FC236}">
                  <a16:creationId xmlns:a16="http://schemas.microsoft.com/office/drawing/2014/main" id="{F6BDBD10-322C-45F9-AB36-A8CF9D0B969A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6" name="Dowolny kształt: kształt 185">
              <a:hlinkClick r:id="rId8" action="ppaction://hlinksldjump"/>
              <a:extLst>
                <a:ext uri="{FF2B5EF4-FFF2-40B4-BE49-F238E27FC236}">
                  <a16:creationId xmlns:a16="http://schemas.microsoft.com/office/drawing/2014/main" id="{1531EB4E-3FE3-4A34-AB91-D89CD888C958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87" name="pole tekstowe 186">
              <a:hlinkClick r:id="rId8" action="ppaction://hlinksldjump"/>
              <a:extLst>
                <a:ext uri="{FF2B5EF4-FFF2-40B4-BE49-F238E27FC236}">
                  <a16:creationId xmlns:a16="http://schemas.microsoft.com/office/drawing/2014/main" id="{79C97D44-DDC6-428B-B15F-51124632A51D}"/>
                </a:ext>
              </a:extLst>
            </p:cNvPr>
            <p:cNvSpPr txBox="1"/>
            <p:nvPr/>
          </p:nvSpPr>
          <p:spPr>
            <a:xfrm rot="16200000">
              <a:off x="674661" y="3320324"/>
              <a:ext cx="151332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регенерация</a:t>
              </a:r>
              <a:endParaRPr lang="pl-PL" sz="1400" b="1" kern="2100" spc="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88" name="Grafika 187" descr="Koła zębate">
              <a:extLst>
                <a:ext uri="{FF2B5EF4-FFF2-40B4-BE49-F238E27FC236}">
                  <a16:creationId xmlns:a16="http://schemas.microsoft.com/office/drawing/2014/main" id="{8A3E772E-4C57-4237-A45B-4A8903B90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89" name="Zalety">
            <a:extLst>
              <a:ext uri="{FF2B5EF4-FFF2-40B4-BE49-F238E27FC236}">
                <a16:creationId xmlns:a16="http://schemas.microsoft.com/office/drawing/2014/main" id="{EAE55F86-B17F-4F5A-B634-C1270D87CE4C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90" name="Prostokąt 189">
              <a:extLst>
                <a:ext uri="{FF2B5EF4-FFF2-40B4-BE49-F238E27FC236}">
                  <a16:creationId xmlns:a16="http://schemas.microsoft.com/office/drawing/2014/main" id="{06881AB4-9ED5-493E-A0E7-4BC9B9943D72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91" name="Dowolny kształt: kształt 190">
              <a:hlinkClick r:id="rId11" action="ppaction://hlinksldjump"/>
              <a:extLst>
                <a:ext uri="{FF2B5EF4-FFF2-40B4-BE49-F238E27FC236}">
                  <a16:creationId xmlns:a16="http://schemas.microsoft.com/office/drawing/2014/main" id="{E3B33992-0996-4D2D-8F21-FFE9DD176220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92" name="pole tekstowe 191">
              <a:hlinkClick r:id="rId11" action="ppaction://hlinksldjump"/>
              <a:extLst>
                <a:ext uri="{FF2B5EF4-FFF2-40B4-BE49-F238E27FC236}">
                  <a16:creationId xmlns:a16="http://schemas.microsoft.com/office/drawing/2014/main" id="{25DC321C-7CB7-491F-A8F3-A42B409A5364}"/>
                </a:ext>
              </a:extLst>
            </p:cNvPr>
            <p:cNvSpPr txBox="1"/>
            <p:nvPr/>
          </p:nvSpPr>
          <p:spPr>
            <a:xfrm rot="16200000">
              <a:off x="1478203" y="4474776"/>
              <a:ext cx="158033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преимущества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93" name="Grafika 192" descr="Rozwój biznesu">
              <a:extLst>
                <a:ext uri="{FF2B5EF4-FFF2-40B4-BE49-F238E27FC236}">
                  <a16:creationId xmlns:a16="http://schemas.microsoft.com/office/drawing/2014/main" id="{27A07CB2-7DA0-4864-A7C6-F4248A829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94" name="Kontakt">
            <a:extLst>
              <a:ext uri="{FF2B5EF4-FFF2-40B4-BE49-F238E27FC236}">
                <a16:creationId xmlns:a16="http://schemas.microsoft.com/office/drawing/2014/main" id="{CBB725CA-C474-411F-A4EF-9AACB18D80B9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95" name="Prostokąt 194">
              <a:extLst>
                <a:ext uri="{FF2B5EF4-FFF2-40B4-BE49-F238E27FC236}">
                  <a16:creationId xmlns:a16="http://schemas.microsoft.com/office/drawing/2014/main" id="{7C45112D-9EB8-418C-918D-78E68A4C8B52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96" name="Dowolny kształt: kształt 19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C4B968F-2AE3-47D9-8C0A-B2AAB1B1D83B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97" name="pole tekstowe 196">
              <a:hlinkClick r:id="rId14" action="ppaction://hlinksldjump"/>
              <a:extLst>
                <a:ext uri="{FF2B5EF4-FFF2-40B4-BE49-F238E27FC236}">
                  <a16:creationId xmlns:a16="http://schemas.microsoft.com/office/drawing/2014/main" id="{C4460650-4DE0-42FC-88FC-908401C062EB}"/>
                </a:ext>
              </a:extLst>
            </p:cNvPr>
            <p:cNvSpPr txBox="1"/>
            <p:nvPr/>
          </p:nvSpPr>
          <p:spPr>
            <a:xfrm rot="16200000">
              <a:off x="-518060" y="5704684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контакты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8" name="Prostokąt 197">
              <a:extLst>
                <a:ext uri="{FF2B5EF4-FFF2-40B4-BE49-F238E27FC236}">
                  <a16:creationId xmlns:a16="http://schemas.microsoft.com/office/drawing/2014/main" id="{BA10204B-DB15-451D-A41F-E2EB8C5E572F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99" name="Grafika 198" descr="Słuchawka">
              <a:extLst>
                <a:ext uri="{FF2B5EF4-FFF2-40B4-BE49-F238E27FC236}">
                  <a16:creationId xmlns:a16="http://schemas.microsoft.com/office/drawing/2014/main" id="{28F8B5F4-FD6A-43CE-B870-EC8A02120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grpSp>
        <p:nvGrpSpPr>
          <p:cNvPr id="16" name="Grupa 15" hidden="1">
            <a:extLst>
              <a:ext uri="{FF2B5EF4-FFF2-40B4-BE49-F238E27FC236}">
                <a16:creationId xmlns:a16="http://schemas.microsoft.com/office/drawing/2014/main" id="{495AAB1F-6A15-4DEC-BE8E-352E97A2124A}"/>
              </a:ext>
            </a:extLst>
          </p:cNvPr>
          <p:cNvGrpSpPr/>
          <p:nvPr/>
        </p:nvGrpSpPr>
        <p:grpSpPr>
          <a:xfrm>
            <a:off x="-268084" y="0"/>
            <a:ext cx="12192000" cy="6858000"/>
            <a:chOff x="0" y="0"/>
            <a:chExt cx="12192000" cy="6858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36ABA30E-CD55-4723-9EF5-6DB1B77C82C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BD46CC94-5D10-494C-8561-628DF6F27612}"/>
                </a:ext>
              </a:extLst>
            </p:cNvPr>
            <p:cNvSpPr/>
            <p:nvPr/>
          </p:nvSpPr>
          <p:spPr>
            <a:xfrm>
              <a:off x="11409947" y="110264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9" name="pole tekstowe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CAEEA8D7-4C32-4A6D-BC79-CA68D7891129}"/>
                </a:ext>
              </a:extLst>
            </p:cNvPr>
            <p:cNvSpPr txBox="1"/>
            <p:nvPr/>
          </p:nvSpPr>
          <p:spPr>
            <a:xfrm rot="16200000">
              <a:off x="11194255" y="1738920"/>
              <a:ext cx="166465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przewagi</a:t>
              </a:r>
            </a:p>
          </p:txBody>
        </p:sp>
        <p:pic>
          <p:nvPicPr>
            <p:cNvPr id="20" name="Grafika 19" descr="Uścisk dłoni">
              <a:extLst>
                <a:ext uri="{FF2B5EF4-FFF2-40B4-BE49-F238E27FC236}">
                  <a16:creationId xmlns:a16="http://schemas.microsoft.com/office/drawing/2014/main" id="{DAC323F7-8BF8-4F12-83A0-E7FBFCA0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1644796"/>
              <a:ext cx="469232" cy="469232"/>
            </a:xfrm>
            <a:prstGeom prst="rect">
              <a:avLst/>
            </a:prstGeom>
          </p:spPr>
        </p:pic>
      </p:grpSp>
      <p:grpSp>
        <p:nvGrpSpPr>
          <p:cNvPr id="31" name="Grupa 30" hidden="1">
            <a:extLst>
              <a:ext uri="{FF2B5EF4-FFF2-40B4-BE49-F238E27FC236}">
                <a16:creationId xmlns:a16="http://schemas.microsoft.com/office/drawing/2014/main" id="{1402E129-075E-4E0E-9966-F789CB5C0954}"/>
              </a:ext>
            </a:extLst>
          </p:cNvPr>
          <p:cNvGrpSpPr/>
          <p:nvPr/>
        </p:nvGrpSpPr>
        <p:grpSpPr>
          <a:xfrm>
            <a:off x="-11925213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CCD2320-D869-485B-A934-A03461DF3E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DDB38F99-89E9-43F4-B056-E72EA0547A81}"/>
                </a:ext>
              </a:extLst>
            </p:cNvPr>
            <p:cNvSpPr/>
            <p:nvPr/>
          </p:nvSpPr>
          <p:spPr>
            <a:xfrm>
              <a:off x="11409947" y="4979697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4" name="pole tekstowe 33">
              <a:hlinkClick r:id="rId20" action="ppaction://hlinksldjump"/>
              <a:extLst>
                <a:ext uri="{FF2B5EF4-FFF2-40B4-BE49-F238E27FC236}">
                  <a16:creationId xmlns:a16="http://schemas.microsoft.com/office/drawing/2014/main" id="{136594EA-1549-4E09-9E3D-BE17B6F3F1EB}"/>
                </a:ext>
              </a:extLst>
            </p:cNvPr>
            <p:cNvSpPr txBox="1"/>
            <p:nvPr/>
          </p:nvSpPr>
          <p:spPr>
            <a:xfrm rot="16200000">
              <a:off x="11345533" y="5615976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pic>
          <p:nvPicPr>
            <p:cNvPr id="35" name="Grafika 34" descr="Uścisk dłoni">
              <a:extLst>
                <a:ext uri="{FF2B5EF4-FFF2-40B4-BE49-F238E27FC236}">
                  <a16:creationId xmlns:a16="http://schemas.microsoft.com/office/drawing/2014/main" id="{4722C95F-43C6-4FF0-B1E3-AAFB8D02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5521852"/>
              <a:ext cx="469232" cy="469232"/>
            </a:xfrm>
            <a:prstGeom prst="rect">
              <a:avLst/>
            </a:prstGeom>
          </p:spPr>
        </p:pic>
      </p:grpSp>
      <p:cxnSp>
        <p:nvCxnSpPr>
          <p:cNvPr id="112" name="Łącznik prosty ze strzałką 111">
            <a:extLst>
              <a:ext uri="{FF2B5EF4-FFF2-40B4-BE49-F238E27FC236}">
                <a16:creationId xmlns:a16="http://schemas.microsoft.com/office/drawing/2014/main" id="{C0F1CB84-B045-4916-997D-E9AA462FA4CA}"/>
              </a:ext>
            </a:extLst>
          </p:cNvPr>
          <p:cNvCxnSpPr>
            <a:cxnSpLocks/>
          </p:cNvCxnSpPr>
          <p:nvPr/>
        </p:nvCxnSpPr>
        <p:spPr>
          <a:xfrm rot="-9720000">
            <a:off x="5287762" y="3686938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Łącznik prosty ze strzałką 112">
            <a:extLst>
              <a:ext uri="{FF2B5EF4-FFF2-40B4-BE49-F238E27FC236}">
                <a16:creationId xmlns:a16="http://schemas.microsoft.com/office/drawing/2014/main" id="{B9259E83-1A46-4C48-A853-95EC3C9979D9}"/>
              </a:ext>
            </a:extLst>
          </p:cNvPr>
          <p:cNvCxnSpPr>
            <a:cxnSpLocks/>
          </p:cNvCxnSpPr>
          <p:nvPr/>
        </p:nvCxnSpPr>
        <p:spPr>
          <a:xfrm rot="-7680000">
            <a:off x="5332058" y="3343904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Łącznik prosty ze strzałką 113">
            <a:extLst>
              <a:ext uri="{FF2B5EF4-FFF2-40B4-BE49-F238E27FC236}">
                <a16:creationId xmlns:a16="http://schemas.microsoft.com/office/drawing/2014/main" id="{7C38D3D7-C9AA-44F5-A8F7-CB7B44C356A9}"/>
              </a:ext>
            </a:extLst>
          </p:cNvPr>
          <p:cNvCxnSpPr>
            <a:cxnSpLocks/>
          </p:cNvCxnSpPr>
          <p:nvPr/>
        </p:nvCxnSpPr>
        <p:spPr>
          <a:xfrm rot="-5400000">
            <a:off x="5328198" y="3509441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Łącznik prosty ze strzałką 114">
            <a:extLst>
              <a:ext uri="{FF2B5EF4-FFF2-40B4-BE49-F238E27FC236}">
                <a16:creationId xmlns:a16="http://schemas.microsoft.com/office/drawing/2014/main" id="{3DC15833-459E-4BA8-BF45-00973E36797A}"/>
              </a:ext>
            </a:extLst>
          </p:cNvPr>
          <p:cNvCxnSpPr>
            <a:cxnSpLocks/>
          </p:cNvCxnSpPr>
          <p:nvPr/>
        </p:nvCxnSpPr>
        <p:spPr>
          <a:xfrm rot="-11820000">
            <a:off x="5397980" y="3308963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Łącznik prosty ze strzałką 115">
            <a:extLst>
              <a:ext uri="{FF2B5EF4-FFF2-40B4-BE49-F238E27FC236}">
                <a16:creationId xmlns:a16="http://schemas.microsoft.com/office/drawing/2014/main" id="{B60718EC-BA72-45F4-A4DF-8BF5F04B4CC1}"/>
              </a:ext>
            </a:extLst>
          </p:cNvPr>
          <p:cNvCxnSpPr>
            <a:cxnSpLocks/>
          </p:cNvCxnSpPr>
          <p:nvPr/>
        </p:nvCxnSpPr>
        <p:spPr>
          <a:xfrm rot="-13920000">
            <a:off x="5429680" y="3351957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Łącznik prosty ze strzałką 116">
            <a:extLst>
              <a:ext uri="{FF2B5EF4-FFF2-40B4-BE49-F238E27FC236}">
                <a16:creationId xmlns:a16="http://schemas.microsoft.com/office/drawing/2014/main" id="{907745DC-8E6E-4FDB-A532-891EF9B7C8A7}"/>
              </a:ext>
            </a:extLst>
          </p:cNvPr>
          <p:cNvCxnSpPr>
            <a:cxnSpLocks/>
          </p:cNvCxnSpPr>
          <p:nvPr/>
        </p:nvCxnSpPr>
        <p:spPr>
          <a:xfrm rot="-16200000">
            <a:off x="5339613" y="3504900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Łącznik prosty ze strzałką 117">
            <a:extLst>
              <a:ext uri="{FF2B5EF4-FFF2-40B4-BE49-F238E27FC236}">
                <a16:creationId xmlns:a16="http://schemas.microsoft.com/office/drawing/2014/main" id="{C818FD6F-AD6E-4870-B114-5107537A9129}"/>
              </a:ext>
            </a:extLst>
          </p:cNvPr>
          <p:cNvCxnSpPr>
            <a:cxnSpLocks/>
          </p:cNvCxnSpPr>
          <p:nvPr/>
        </p:nvCxnSpPr>
        <p:spPr>
          <a:xfrm rot="13920000" flipH="1">
            <a:off x="5244248" y="3343903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Łącznik prosty ze strzałką 118">
            <a:extLst>
              <a:ext uri="{FF2B5EF4-FFF2-40B4-BE49-F238E27FC236}">
                <a16:creationId xmlns:a16="http://schemas.microsoft.com/office/drawing/2014/main" id="{ABB9BE96-CA3C-48E2-89ED-E2F635433253}"/>
              </a:ext>
            </a:extLst>
          </p:cNvPr>
          <p:cNvCxnSpPr>
            <a:cxnSpLocks/>
          </p:cNvCxnSpPr>
          <p:nvPr/>
        </p:nvCxnSpPr>
        <p:spPr>
          <a:xfrm rot="11820000" flipH="1">
            <a:off x="5292417" y="3284657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Łącznik prosty ze strzałką 119">
            <a:extLst>
              <a:ext uri="{FF2B5EF4-FFF2-40B4-BE49-F238E27FC236}">
                <a16:creationId xmlns:a16="http://schemas.microsoft.com/office/drawing/2014/main" id="{165277CD-B906-45EC-BC59-67D8202584C5}"/>
              </a:ext>
            </a:extLst>
          </p:cNvPr>
          <p:cNvCxnSpPr>
            <a:cxnSpLocks/>
          </p:cNvCxnSpPr>
          <p:nvPr/>
        </p:nvCxnSpPr>
        <p:spPr>
          <a:xfrm rot="9720000" flipH="1">
            <a:off x="5231542" y="3491364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Łącznik prosty ze strzałką 120">
            <a:extLst>
              <a:ext uri="{FF2B5EF4-FFF2-40B4-BE49-F238E27FC236}">
                <a16:creationId xmlns:a16="http://schemas.microsoft.com/office/drawing/2014/main" id="{B5F0F2B2-9D1A-4C90-89E2-1D03435EB0F1}"/>
              </a:ext>
            </a:extLst>
          </p:cNvPr>
          <p:cNvCxnSpPr>
            <a:cxnSpLocks/>
          </p:cNvCxnSpPr>
          <p:nvPr/>
        </p:nvCxnSpPr>
        <p:spPr>
          <a:xfrm rot="7680000" flipH="1">
            <a:off x="5288104" y="3546073"/>
            <a:ext cx="1061884" cy="0"/>
          </a:xfrm>
          <a:prstGeom prst="straightConnector1">
            <a:avLst/>
          </a:prstGeom>
          <a:ln w="57150">
            <a:solidFill>
              <a:srgbClr val="D9D9D9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upa 121">
            <a:extLst>
              <a:ext uri="{FF2B5EF4-FFF2-40B4-BE49-F238E27FC236}">
                <a16:creationId xmlns:a16="http://schemas.microsoft.com/office/drawing/2014/main" id="{DBADBA55-E2CF-45EC-8A24-AE79D4382970}"/>
              </a:ext>
            </a:extLst>
          </p:cNvPr>
          <p:cNvGrpSpPr/>
          <p:nvPr/>
        </p:nvGrpSpPr>
        <p:grpSpPr>
          <a:xfrm>
            <a:off x="5408005" y="717859"/>
            <a:ext cx="921317" cy="921317"/>
            <a:chOff x="5645164" y="1403553"/>
            <a:chExt cx="921317" cy="921317"/>
          </a:xfrm>
        </p:grpSpPr>
        <p:sp>
          <p:nvSpPr>
            <p:cNvPr id="123" name="Owal 122">
              <a:extLst>
                <a:ext uri="{FF2B5EF4-FFF2-40B4-BE49-F238E27FC236}">
                  <a16:creationId xmlns:a16="http://schemas.microsoft.com/office/drawing/2014/main" id="{D6427E6E-20FB-4DDB-B788-B952553B611C}"/>
                </a:ext>
              </a:extLst>
            </p:cNvPr>
            <p:cNvSpPr/>
            <p:nvPr/>
          </p:nvSpPr>
          <p:spPr>
            <a:xfrm>
              <a:off x="5645164" y="1403553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4" name="Prostokąt: zaokrąglone rogi 123">
              <a:extLst>
                <a:ext uri="{FF2B5EF4-FFF2-40B4-BE49-F238E27FC236}">
                  <a16:creationId xmlns:a16="http://schemas.microsoft.com/office/drawing/2014/main" id="{B88FF737-3704-4341-BAEC-4EC25C05CC3E}"/>
                </a:ext>
              </a:extLst>
            </p:cNvPr>
            <p:cNvSpPr/>
            <p:nvPr/>
          </p:nvSpPr>
          <p:spPr>
            <a:xfrm>
              <a:off x="5886278" y="1660457"/>
              <a:ext cx="431115" cy="431115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5" name="Grafika 124" descr="Znacznik wyboru">
              <a:extLst>
                <a:ext uri="{FF2B5EF4-FFF2-40B4-BE49-F238E27FC236}">
                  <a16:creationId xmlns:a16="http://schemas.microsoft.com/office/drawing/2014/main" id="{C91171D8-E907-4A75-9553-9CEA3E26C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942124" y="1689754"/>
              <a:ext cx="352541" cy="352541"/>
            </a:xfrm>
            <a:prstGeom prst="rect">
              <a:avLst/>
            </a:prstGeom>
          </p:spPr>
        </p:pic>
      </p:grpSp>
      <p:grpSp>
        <p:nvGrpSpPr>
          <p:cNvPr id="126" name="Grupa 125">
            <a:extLst>
              <a:ext uri="{FF2B5EF4-FFF2-40B4-BE49-F238E27FC236}">
                <a16:creationId xmlns:a16="http://schemas.microsoft.com/office/drawing/2014/main" id="{26652DF5-2BFD-42A0-97EB-C780FABB0C71}"/>
              </a:ext>
            </a:extLst>
          </p:cNvPr>
          <p:cNvGrpSpPr/>
          <p:nvPr/>
        </p:nvGrpSpPr>
        <p:grpSpPr>
          <a:xfrm>
            <a:off x="6824866" y="1242927"/>
            <a:ext cx="921317" cy="921317"/>
            <a:chOff x="6910402" y="1753366"/>
            <a:chExt cx="921317" cy="921317"/>
          </a:xfrm>
        </p:grpSpPr>
        <p:sp>
          <p:nvSpPr>
            <p:cNvPr id="127" name="Owal 126">
              <a:extLst>
                <a:ext uri="{FF2B5EF4-FFF2-40B4-BE49-F238E27FC236}">
                  <a16:creationId xmlns:a16="http://schemas.microsoft.com/office/drawing/2014/main" id="{3A2ADF8C-32C8-4970-9F98-25D9DD935000}"/>
                </a:ext>
              </a:extLst>
            </p:cNvPr>
            <p:cNvSpPr/>
            <p:nvPr/>
          </p:nvSpPr>
          <p:spPr>
            <a:xfrm>
              <a:off x="6910402" y="1753366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8" name="Grafika 127" descr="Lista kontrolna (od prawej do lewej)">
              <a:extLst>
                <a:ext uri="{FF2B5EF4-FFF2-40B4-BE49-F238E27FC236}">
                  <a16:creationId xmlns:a16="http://schemas.microsoft.com/office/drawing/2014/main" id="{E6773FC1-4DB6-45ED-9BED-7879B8A3F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090450" y="1922454"/>
              <a:ext cx="567771" cy="567771"/>
            </a:xfrm>
            <a:prstGeom prst="rect">
              <a:avLst/>
            </a:prstGeom>
          </p:spPr>
        </p:pic>
      </p:grpSp>
      <p:grpSp>
        <p:nvGrpSpPr>
          <p:cNvPr id="129" name="Grupa 128">
            <a:extLst>
              <a:ext uri="{FF2B5EF4-FFF2-40B4-BE49-F238E27FC236}">
                <a16:creationId xmlns:a16="http://schemas.microsoft.com/office/drawing/2014/main" id="{82E9E742-B5A8-4EA8-9C88-D494E163E1DB}"/>
              </a:ext>
            </a:extLst>
          </p:cNvPr>
          <p:cNvGrpSpPr/>
          <p:nvPr/>
        </p:nvGrpSpPr>
        <p:grpSpPr>
          <a:xfrm>
            <a:off x="7535508" y="2347545"/>
            <a:ext cx="921317" cy="921317"/>
            <a:chOff x="7512628" y="2905211"/>
            <a:chExt cx="921317" cy="921317"/>
          </a:xfrm>
        </p:grpSpPr>
        <p:sp>
          <p:nvSpPr>
            <p:cNvPr id="130" name="Owal 129">
              <a:extLst>
                <a:ext uri="{FF2B5EF4-FFF2-40B4-BE49-F238E27FC236}">
                  <a16:creationId xmlns:a16="http://schemas.microsoft.com/office/drawing/2014/main" id="{1EC159A3-16E1-4798-8AD2-D52A4E9AF96C}"/>
                </a:ext>
              </a:extLst>
            </p:cNvPr>
            <p:cNvSpPr/>
            <p:nvPr/>
          </p:nvSpPr>
          <p:spPr>
            <a:xfrm>
              <a:off x="7512628" y="2905211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31" name="Obraz 130">
              <a:extLst>
                <a:ext uri="{FF2B5EF4-FFF2-40B4-BE49-F238E27FC236}">
                  <a16:creationId xmlns:a16="http://schemas.microsoft.com/office/drawing/2014/main" id="{02D9EBCA-9EF3-4796-B542-24E882517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6140" y="3103704"/>
              <a:ext cx="528174" cy="528174"/>
            </a:xfrm>
            <a:prstGeom prst="rect">
              <a:avLst/>
            </a:prstGeom>
          </p:spPr>
        </p:pic>
      </p:grpSp>
      <p:grpSp>
        <p:nvGrpSpPr>
          <p:cNvPr id="132" name="Grupa 131">
            <a:extLst>
              <a:ext uri="{FF2B5EF4-FFF2-40B4-BE49-F238E27FC236}">
                <a16:creationId xmlns:a16="http://schemas.microsoft.com/office/drawing/2014/main" id="{DA18FC8B-EF31-4417-B97E-80D37AAE7954}"/>
              </a:ext>
            </a:extLst>
          </p:cNvPr>
          <p:cNvGrpSpPr/>
          <p:nvPr/>
        </p:nvGrpSpPr>
        <p:grpSpPr>
          <a:xfrm>
            <a:off x="7536678" y="3642012"/>
            <a:ext cx="921317" cy="921317"/>
            <a:chOff x="7310232" y="4133284"/>
            <a:chExt cx="921317" cy="921317"/>
          </a:xfrm>
        </p:grpSpPr>
        <p:sp>
          <p:nvSpPr>
            <p:cNvPr id="133" name="Owal 132">
              <a:extLst>
                <a:ext uri="{FF2B5EF4-FFF2-40B4-BE49-F238E27FC236}">
                  <a16:creationId xmlns:a16="http://schemas.microsoft.com/office/drawing/2014/main" id="{FDA8AD8E-A720-4FFA-9F2A-8BE755BDE789}"/>
                </a:ext>
              </a:extLst>
            </p:cNvPr>
            <p:cNvSpPr/>
            <p:nvPr/>
          </p:nvSpPr>
          <p:spPr>
            <a:xfrm>
              <a:off x="7310232" y="4133284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34" name="Grafika 133" descr="Diament">
              <a:extLst>
                <a:ext uri="{FF2B5EF4-FFF2-40B4-BE49-F238E27FC236}">
                  <a16:creationId xmlns:a16="http://schemas.microsoft.com/office/drawing/2014/main" id="{2934CCAB-EA8E-46F1-AF5D-767CAFE50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487004" y="4338649"/>
              <a:ext cx="567771" cy="567771"/>
            </a:xfrm>
            <a:prstGeom prst="rect">
              <a:avLst/>
            </a:prstGeom>
          </p:spPr>
        </p:pic>
      </p:grp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E9B184A0-2BAA-46FB-A284-851DF5D01AAB}"/>
              </a:ext>
            </a:extLst>
          </p:cNvPr>
          <p:cNvGrpSpPr/>
          <p:nvPr/>
        </p:nvGrpSpPr>
        <p:grpSpPr>
          <a:xfrm>
            <a:off x="6828663" y="4727437"/>
            <a:ext cx="921317" cy="921317"/>
            <a:chOff x="6282709" y="4952225"/>
            <a:chExt cx="921317" cy="921317"/>
          </a:xfrm>
        </p:grpSpPr>
        <p:sp>
          <p:nvSpPr>
            <p:cNvPr id="136" name="Owal 135">
              <a:extLst>
                <a:ext uri="{FF2B5EF4-FFF2-40B4-BE49-F238E27FC236}">
                  <a16:creationId xmlns:a16="http://schemas.microsoft.com/office/drawing/2014/main" id="{F2C36A69-0D4B-4C07-87A0-A07969066D16}"/>
                </a:ext>
              </a:extLst>
            </p:cNvPr>
            <p:cNvSpPr/>
            <p:nvPr/>
          </p:nvSpPr>
          <p:spPr>
            <a:xfrm>
              <a:off x="6282709" y="4952225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37" name="Obraz 136">
              <a:extLst>
                <a:ext uri="{FF2B5EF4-FFF2-40B4-BE49-F238E27FC236}">
                  <a16:creationId xmlns:a16="http://schemas.microsoft.com/office/drawing/2014/main" id="{48D1C39B-007D-4510-9283-DDAE1CAF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0910" y="5140600"/>
              <a:ext cx="544565" cy="544565"/>
            </a:xfrm>
            <a:prstGeom prst="rect">
              <a:avLst/>
            </a:prstGeom>
          </p:spPr>
        </p:pic>
      </p:grpSp>
      <p:grpSp>
        <p:nvGrpSpPr>
          <p:cNvPr id="138" name="Grupa 137">
            <a:extLst>
              <a:ext uri="{FF2B5EF4-FFF2-40B4-BE49-F238E27FC236}">
                <a16:creationId xmlns:a16="http://schemas.microsoft.com/office/drawing/2014/main" id="{A15CE85A-5380-4E1E-AF9C-E2C29149D4D1}"/>
              </a:ext>
            </a:extLst>
          </p:cNvPr>
          <p:cNvGrpSpPr/>
          <p:nvPr/>
        </p:nvGrpSpPr>
        <p:grpSpPr>
          <a:xfrm>
            <a:off x="5402342" y="5271562"/>
            <a:ext cx="921317" cy="921317"/>
            <a:chOff x="5027857" y="4923884"/>
            <a:chExt cx="921317" cy="921317"/>
          </a:xfrm>
        </p:grpSpPr>
        <p:sp>
          <p:nvSpPr>
            <p:cNvPr id="139" name="Owal 138">
              <a:extLst>
                <a:ext uri="{FF2B5EF4-FFF2-40B4-BE49-F238E27FC236}">
                  <a16:creationId xmlns:a16="http://schemas.microsoft.com/office/drawing/2014/main" id="{6E7C75D1-871C-418A-9FED-11754E9F32CC}"/>
                </a:ext>
              </a:extLst>
            </p:cNvPr>
            <p:cNvSpPr/>
            <p:nvPr/>
          </p:nvSpPr>
          <p:spPr>
            <a:xfrm>
              <a:off x="5027857" y="4923884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0" name="Obraz 139">
              <a:extLst>
                <a:ext uri="{FF2B5EF4-FFF2-40B4-BE49-F238E27FC236}">
                  <a16:creationId xmlns:a16="http://schemas.microsoft.com/office/drawing/2014/main" id="{BC7E7E98-33C3-4627-B30B-B536A991C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048" y="5092625"/>
              <a:ext cx="544565" cy="544565"/>
            </a:xfrm>
            <a:prstGeom prst="rect">
              <a:avLst/>
            </a:prstGeom>
          </p:spPr>
        </p:pic>
      </p:grpSp>
      <p:grpSp>
        <p:nvGrpSpPr>
          <p:cNvPr id="141" name="Grupa 140">
            <a:extLst>
              <a:ext uri="{FF2B5EF4-FFF2-40B4-BE49-F238E27FC236}">
                <a16:creationId xmlns:a16="http://schemas.microsoft.com/office/drawing/2014/main" id="{7FE0EBD6-CA10-49D9-8CED-AD612763514A}"/>
              </a:ext>
            </a:extLst>
          </p:cNvPr>
          <p:cNvGrpSpPr/>
          <p:nvPr/>
        </p:nvGrpSpPr>
        <p:grpSpPr>
          <a:xfrm>
            <a:off x="3964139" y="4737046"/>
            <a:ext cx="921317" cy="921317"/>
            <a:chOff x="3984874" y="4177528"/>
            <a:chExt cx="921317" cy="921317"/>
          </a:xfrm>
        </p:grpSpPr>
        <p:sp>
          <p:nvSpPr>
            <p:cNvPr id="142" name="Owal 141">
              <a:extLst>
                <a:ext uri="{FF2B5EF4-FFF2-40B4-BE49-F238E27FC236}">
                  <a16:creationId xmlns:a16="http://schemas.microsoft.com/office/drawing/2014/main" id="{91B34B67-C454-46FD-9F98-782977193E13}"/>
                </a:ext>
              </a:extLst>
            </p:cNvPr>
            <p:cNvSpPr/>
            <p:nvPr/>
          </p:nvSpPr>
          <p:spPr>
            <a:xfrm>
              <a:off x="3984874" y="4177528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3" name="Grafika 142" descr="Wstążka">
              <a:extLst>
                <a:ext uri="{FF2B5EF4-FFF2-40B4-BE49-F238E27FC236}">
                  <a16:creationId xmlns:a16="http://schemas.microsoft.com/office/drawing/2014/main" id="{7CF30840-2F93-4AA3-A777-F70F81DF1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149149" y="4371784"/>
              <a:ext cx="567771" cy="567771"/>
            </a:xfrm>
            <a:prstGeom prst="rect">
              <a:avLst/>
            </a:prstGeom>
          </p:spPr>
        </p:pic>
      </p:grpSp>
      <p:grpSp>
        <p:nvGrpSpPr>
          <p:cNvPr id="144" name="Grupa 143">
            <a:extLst>
              <a:ext uri="{FF2B5EF4-FFF2-40B4-BE49-F238E27FC236}">
                <a16:creationId xmlns:a16="http://schemas.microsoft.com/office/drawing/2014/main" id="{E96CFB54-340D-4A28-B014-09D072015251}"/>
              </a:ext>
            </a:extLst>
          </p:cNvPr>
          <p:cNvGrpSpPr/>
          <p:nvPr/>
        </p:nvGrpSpPr>
        <p:grpSpPr>
          <a:xfrm>
            <a:off x="3238986" y="3640600"/>
            <a:ext cx="921317" cy="921317"/>
            <a:chOff x="3755097" y="2906635"/>
            <a:chExt cx="921317" cy="921317"/>
          </a:xfrm>
        </p:grpSpPr>
        <p:sp>
          <p:nvSpPr>
            <p:cNvPr id="145" name="Owal 144">
              <a:extLst>
                <a:ext uri="{FF2B5EF4-FFF2-40B4-BE49-F238E27FC236}">
                  <a16:creationId xmlns:a16="http://schemas.microsoft.com/office/drawing/2014/main" id="{E476FFE2-AFF3-4FA0-9E23-C4099A0251A1}"/>
                </a:ext>
              </a:extLst>
            </p:cNvPr>
            <p:cNvSpPr/>
            <p:nvPr/>
          </p:nvSpPr>
          <p:spPr>
            <a:xfrm>
              <a:off x="3755097" y="2906635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6" name="Grafika 145" descr="Uniesiony kciuk">
              <a:extLst>
                <a:ext uri="{FF2B5EF4-FFF2-40B4-BE49-F238E27FC236}">
                  <a16:creationId xmlns:a16="http://schemas.microsoft.com/office/drawing/2014/main" id="{6B2DEFC5-EC33-406E-80D0-A92C61A6A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51000" y="3077288"/>
              <a:ext cx="516155" cy="516155"/>
            </a:xfrm>
            <a:prstGeom prst="rect">
              <a:avLst/>
            </a:prstGeom>
          </p:spPr>
        </p:pic>
      </p:grpSp>
      <p:grpSp>
        <p:nvGrpSpPr>
          <p:cNvPr id="147" name="Grupa 146">
            <a:extLst>
              <a:ext uri="{FF2B5EF4-FFF2-40B4-BE49-F238E27FC236}">
                <a16:creationId xmlns:a16="http://schemas.microsoft.com/office/drawing/2014/main" id="{E99680E8-7D6E-44F3-AF6F-C93C09882EE4}"/>
              </a:ext>
            </a:extLst>
          </p:cNvPr>
          <p:cNvGrpSpPr/>
          <p:nvPr/>
        </p:nvGrpSpPr>
        <p:grpSpPr>
          <a:xfrm>
            <a:off x="3236605" y="2386375"/>
            <a:ext cx="921317" cy="921317"/>
            <a:chOff x="4401484" y="1797609"/>
            <a:chExt cx="921317" cy="921317"/>
          </a:xfrm>
        </p:grpSpPr>
        <p:sp>
          <p:nvSpPr>
            <p:cNvPr id="148" name="Owal 147">
              <a:extLst>
                <a:ext uri="{FF2B5EF4-FFF2-40B4-BE49-F238E27FC236}">
                  <a16:creationId xmlns:a16="http://schemas.microsoft.com/office/drawing/2014/main" id="{61167E27-C963-4E5A-895A-23AD978E9416}"/>
                </a:ext>
              </a:extLst>
            </p:cNvPr>
            <p:cNvSpPr/>
            <p:nvPr/>
          </p:nvSpPr>
          <p:spPr>
            <a:xfrm>
              <a:off x="4401484" y="1797609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9" name="Grafika 148" descr="Świnka-skarbonka">
              <a:extLst>
                <a:ext uri="{FF2B5EF4-FFF2-40B4-BE49-F238E27FC236}">
                  <a16:creationId xmlns:a16="http://schemas.microsoft.com/office/drawing/2014/main" id="{FAEB6BDB-0754-42FA-887E-781E8A28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4590696" y="1966578"/>
              <a:ext cx="567771" cy="567771"/>
            </a:xfrm>
            <a:prstGeom prst="rect">
              <a:avLst/>
            </a:prstGeom>
          </p:spPr>
        </p:pic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18AFBDFE-196A-42E2-994C-E21C66B2FCB1}"/>
              </a:ext>
            </a:extLst>
          </p:cNvPr>
          <p:cNvGrpSpPr/>
          <p:nvPr/>
        </p:nvGrpSpPr>
        <p:grpSpPr>
          <a:xfrm>
            <a:off x="3970318" y="1282427"/>
            <a:ext cx="921317" cy="921317"/>
            <a:chOff x="4205698" y="1282427"/>
            <a:chExt cx="921317" cy="921317"/>
          </a:xfrm>
        </p:grpSpPr>
        <p:sp>
          <p:nvSpPr>
            <p:cNvPr id="151" name="Owal 150">
              <a:extLst>
                <a:ext uri="{FF2B5EF4-FFF2-40B4-BE49-F238E27FC236}">
                  <a16:creationId xmlns:a16="http://schemas.microsoft.com/office/drawing/2014/main" id="{6ACE7ED4-8942-4263-ABB1-59127E1433CA}"/>
                </a:ext>
              </a:extLst>
            </p:cNvPr>
            <p:cNvSpPr/>
            <p:nvPr/>
          </p:nvSpPr>
          <p:spPr>
            <a:xfrm>
              <a:off x="4205698" y="1282427"/>
              <a:ext cx="921317" cy="9213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52" name="Grafika 151" descr="Szkło powiększające">
              <a:extLst>
                <a:ext uri="{FF2B5EF4-FFF2-40B4-BE49-F238E27FC236}">
                  <a16:creationId xmlns:a16="http://schemas.microsoft.com/office/drawing/2014/main" id="{F74E797E-DCFE-4EA6-B3FA-226077FD4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4379978" y="1445159"/>
              <a:ext cx="567771" cy="567771"/>
            </a:xfrm>
            <a:prstGeom prst="rect">
              <a:avLst/>
            </a:prstGeom>
          </p:spPr>
        </p:pic>
      </p:grpSp>
      <p:sp>
        <p:nvSpPr>
          <p:cNvPr id="153" name="pole tekstowe 152">
            <a:extLst>
              <a:ext uri="{FF2B5EF4-FFF2-40B4-BE49-F238E27FC236}">
                <a16:creationId xmlns:a16="http://schemas.microsoft.com/office/drawing/2014/main" id="{6FEBC6CD-150F-4427-A639-2586AD31CC7B}"/>
              </a:ext>
            </a:extLst>
          </p:cNvPr>
          <p:cNvSpPr txBox="1"/>
          <p:nvPr/>
        </p:nvSpPr>
        <p:spPr>
          <a:xfrm>
            <a:off x="6393801" y="327974"/>
            <a:ext cx="3204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ВЫБОР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latin typeface="Century Gothic" panose="020B0502020202020204" pitchFamily="34" charset="0"/>
              </a:rPr>
              <a:t>Регенерации подлежат только отобранные сердечники, соответствующие определенным стандартам и требованиям</a:t>
            </a:r>
            <a:r>
              <a:rPr lang="pl-PL" sz="1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4" name="pole tekstowe 153">
            <a:extLst>
              <a:ext uri="{FF2B5EF4-FFF2-40B4-BE49-F238E27FC236}">
                <a16:creationId xmlns:a16="http://schemas.microsoft.com/office/drawing/2014/main" id="{2A70985F-278D-4111-92B6-20BB6160ABF2}"/>
              </a:ext>
            </a:extLst>
          </p:cNvPr>
          <p:cNvSpPr txBox="1"/>
          <p:nvPr/>
        </p:nvSpPr>
        <p:spPr>
          <a:xfrm>
            <a:off x="7855484" y="1264938"/>
            <a:ext cx="30186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ДЕТАЛЬНАЯ ПРОВЕРКА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latin typeface="Century Gothic" panose="020B0502020202020204" pitchFamily="34" charset="0"/>
              </a:rPr>
              <a:t>Все продукты разбираются на части и каждая из них проходит детальную проверку. Непригодные узлы утилизируются экологически безопасным способом</a:t>
            </a:r>
            <a:r>
              <a:rPr lang="pl-PL" sz="1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5" name="pole tekstowe 154">
            <a:extLst>
              <a:ext uri="{FF2B5EF4-FFF2-40B4-BE49-F238E27FC236}">
                <a16:creationId xmlns:a16="http://schemas.microsoft.com/office/drawing/2014/main" id="{634B3CDE-FB88-487C-9CD6-3062ECB80F33}"/>
              </a:ext>
            </a:extLst>
          </p:cNvPr>
          <p:cNvSpPr txBox="1"/>
          <p:nvPr/>
        </p:nvSpPr>
        <p:spPr>
          <a:xfrm>
            <a:off x="8515220" y="2653521"/>
            <a:ext cx="23248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ИСПОЛЬЗОВАННЫЕ КАК НОВЫЕ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spc="-50" dirty="0">
                <a:solidFill>
                  <a:srgbClr val="000000"/>
                </a:solidFill>
                <a:latin typeface="Century Gothic" panose="020B0502020202020204" pitchFamily="34" charset="0"/>
              </a:rPr>
              <a:t>Все изношенные детали заменяются новыми. Кроме того, подшипники и щетки заменяются в обязательном порядке, независимо от их состояния</a:t>
            </a:r>
            <a:r>
              <a:rPr lang="pl-PL" sz="1000" b="0" i="0" u="none" strike="noStrike" spc="-5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pl-PL" sz="1000" spc="-50" dirty="0"/>
          </a:p>
        </p:txBody>
      </p:sp>
      <p:sp>
        <p:nvSpPr>
          <p:cNvPr id="156" name="pole tekstowe 155">
            <a:extLst>
              <a:ext uri="{FF2B5EF4-FFF2-40B4-BE49-F238E27FC236}">
                <a16:creationId xmlns:a16="http://schemas.microsoft.com/office/drawing/2014/main" id="{0BC85DC9-2AD5-4D57-9C20-6AD77336B19D}"/>
              </a:ext>
            </a:extLst>
          </p:cNvPr>
          <p:cNvSpPr txBox="1"/>
          <p:nvPr/>
        </p:nvSpPr>
        <p:spPr>
          <a:xfrm>
            <a:off x="8455731" y="4213734"/>
            <a:ext cx="2750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ОБНОВЛЕНИЕ И ПОКРАСКА</a:t>
            </a:r>
            <a:endParaRPr lang="pl-PL" sz="1200" b="1" spc="-5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spc="-50" dirty="0">
                <a:latin typeface="Century Gothic" panose="020B0502020202020204" pitchFamily="34" charset="0"/>
              </a:rPr>
              <a:t>Узлы проходят ряд процессов, направленных на их обновление и защиту</a:t>
            </a:r>
            <a:r>
              <a:rPr lang="pl-PL" sz="1000" spc="-5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7" name="pole tekstowe 156">
            <a:extLst>
              <a:ext uri="{FF2B5EF4-FFF2-40B4-BE49-F238E27FC236}">
                <a16:creationId xmlns:a16="http://schemas.microsoft.com/office/drawing/2014/main" id="{F681AAE4-F6E7-4CBE-89D9-1BE0B7EDF14B}"/>
              </a:ext>
            </a:extLst>
          </p:cNvPr>
          <p:cNvSpPr txBox="1"/>
          <p:nvPr/>
        </p:nvSpPr>
        <p:spPr>
          <a:xfrm>
            <a:off x="7711976" y="5362888"/>
            <a:ext cx="2750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КОМПЛЕКТАЦИЯ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latin typeface="Century Gothic" panose="020B0502020202020204" pitchFamily="34" charset="0"/>
              </a:rPr>
              <a:t>Сборка продуктов из восстановленных и новых деталей. После чего продукты проходят дальнейшие тесты</a:t>
            </a:r>
            <a:r>
              <a:rPr lang="pl-PL" sz="1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8" name="pole tekstowe 157">
            <a:extLst>
              <a:ext uri="{FF2B5EF4-FFF2-40B4-BE49-F238E27FC236}">
                <a16:creationId xmlns:a16="http://schemas.microsoft.com/office/drawing/2014/main" id="{9310F3D5-F42A-49DA-A82F-B7122C5A9511}"/>
              </a:ext>
            </a:extLst>
          </p:cNvPr>
          <p:cNvSpPr txBox="1"/>
          <p:nvPr/>
        </p:nvSpPr>
        <p:spPr>
          <a:xfrm>
            <a:off x="5303651" y="6237833"/>
            <a:ext cx="3902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ФИНАЛЬНАЯ ПРОВЕРКА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latin typeface="Century Gothic" panose="020B0502020202020204" pitchFamily="34" charset="0"/>
              </a:rPr>
              <a:t>Процесс завершается финальной проверкой, результат которой предоставляется заказчику вместе с продуктом</a:t>
            </a:r>
            <a:r>
              <a:rPr lang="pl-PL" sz="1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9" name="pole tekstowe 158">
            <a:extLst>
              <a:ext uri="{FF2B5EF4-FFF2-40B4-BE49-F238E27FC236}">
                <a16:creationId xmlns:a16="http://schemas.microsoft.com/office/drawing/2014/main" id="{9C440664-E229-40B1-9505-B1DB31BC317F}"/>
              </a:ext>
            </a:extLst>
          </p:cNvPr>
          <p:cNvSpPr txBox="1"/>
          <p:nvPr/>
        </p:nvSpPr>
        <p:spPr>
          <a:xfrm>
            <a:off x="1520823" y="5420171"/>
            <a:ext cx="2502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ВЫСОКИЕ СТАНДАРТЫ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latin typeface="Century Gothic" panose="020B0502020202020204" pitchFamily="34" charset="0"/>
              </a:rPr>
              <a:t>Применяются те же стандарты, что и при установке нового генератора или стартера на заводе OEM</a:t>
            </a:r>
            <a:r>
              <a:rPr lang="pl-PL" sz="1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0" name="pole tekstowe 159">
            <a:extLst>
              <a:ext uri="{FF2B5EF4-FFF2-40B4-BE49-F238E27FC236}">
                <a16:creationId xmlns:a16="http://schemas.microsoft.com/office/drawing/2014/main" id="{66B0F7D1-644A-4123-BA16-CBA3BE80BCCA}"/>
              </a:ext>
            </a:extLst>
          </p:cNvPr>
          <p:cNvSpPr txBox="1"/>
          <p:nvPr/>
        </p:nvSpPr>
        <p:spPr>
          <a:xfrm>
            <a:off x="686573" y="4058497"/>
            <a:ext cx="25470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100% </a:t>
            </a:r>
            <a:r>
              <a:rPr lang="az-Cyrl-AZ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НАДЕЖНОСТИ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spc="-50" dirty="0">
                <a:latin typeface="Century Gothic" panose="020B0502020202020204" pitchFamily="34" charset="0"/>
              </a:rPr>
              <a:t>Продукт, не прошедший финальную проверку, не поступает в продажу, а возвращается на дальнейшее тестирование, выявление и устранение проблемы</a:t>
            </a:r>
            <a:r>
              <a:rPr lang="pl-PL" sz="1000" spc="-5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1" name="pole tekstowe 160">
            <a:extLst>
              <a:ext uri="{FF2B5EF4-FFF2-40B4-BE49-F238E27FC236}">
                <a16:creationId xmlns:a16="http://schemas.microsoft.com/office/drawing/2014/main" id="{4B4D26BD-CF8C-439B-A9AC-8734D541EDB8}"/>
              </a:ext>
            </a:extLst>
          </p:cNvPr>
          <p:cNvSpPr txBox="1"/>
          <p:nvPr/>
        </p:nvSpPr>
        <p:spPr>
          <a:xfrm>
            <a:off x="837897" y="2748139"/>
            <a:ext cx="2321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АЛЬТЕРНАТИВНАЯ ЦЕНА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latin typeface="Century Gothic" panose="020B0502020202020204" pitchFamily="34" charset="0"/>
              </a:rPr>
              <a:t>Восстановленные продукты - это экономная альтернатива покупке новых деталей</a:t>
            </a:r>
            <a:r>
              <a:rPr lang="pl-PL" sz="1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2" name="pole tekstowe 161">
            <a:extLst>
              <a:ext uri="{FF2B5EF4-FFF2-40B4-BE49-F238E27FC236}">
                <a16:creationId xmlns:a16="http://schemas.microsoft.com/office/drawing/2014/main" id="{10A5A4C3-58E8-4368-A9DB-0A2871AC4384}"/>
              </a:ext>
            </a:extLst>
          </p:cNvPr>
          <p:cNvSpPr txBox="1"/>
          <p:nvPr/>
        </p:nvSpPr>
        <p:spPr>
          <a:xfrm>
            <a:off x="723277" y="238937"/>
            <a:ext cx="4225593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ПОЧЕМУ СЛЕДУЕТ ВЫБИРАТЬ ВОССТАНОВЛЕННЫЕ ПРОДУКТЫ</a:t>
            </a:r>
            <a:r>
              <a:rPr lang="pl-PL" sz="2000" b="1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63" name="pole tekstowe 162">
            <a:extLst>
              <a:ext uri="{FF2B5EF4-FFF2-40B4-BE49-F238E27FC236}">
                <a16:creationId xmlns:a16="http://schemas.microsoft.com/office/drawing/2014/main" id="{835ECEC1-10F7-4279-A330-B885280E6DA9}"/>
              </a:ext>
            </a:extLst>
          </p:cNvPr>
          <p:cNvSpPr txBox="1"/>
          <p:nvPr/>
        </p:nvSpPr>
        <p:spPr>
          <a:xfrm>
            <a:off x="670929" y="1519603"/>
            <a:ext cx="3209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КАК НАЙТИ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latin typeface="Century Gothic" panose="020B0502020202020204" pitchFamily="34" charset="0"/>
              </a:rPr>
              <a:t>На торговой платформе AS-PL восстановленные продукты обозначены буквой </a:t>
            </a:r>
            <a:r>
              <a:rPr lang="pl-PL" sz="1000" b="1" dirty="0">
                <a:latin typeface="Century Gothic" panose="020B0502020202020204" pitchFamily="34" charset="0"/>
              </a:rPr>
              <a:t>„R” </a:t>
            </a:r>
            <a:r>
              <a:rPr lang="ru-RU" sz="1000" dirty="0">
                <a:latin typeface="Century Gothic" panose="020B0502020202020204" pitchFamily="34" charset="0"/>
              </a:rPr>
              <a:t>в конце кода</a:t>
            </a:r>
            <a:r>
              <a:rPr lang="pl-PL" sz="1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4" name="Owal 163">
            <a:extLst>
              <a:ext uri="{FF2B5EF4-FFF2-40B4-BE49-F238E27FC236}">
                <a16:creationId xmlns:a16="http://schemas.microsoft.com/office/drawing/2014/main" id="{51F5C83A-3754-4706-B861-2FC5249DA480}"/>
              </a:ext>
            </a:extLst>
          </p:cNvPr>
          <p:cNvSpPr/>
          <p:nvPr/>
        </p:nvSpPr>
        <p:spPr>
          <a:xfrm>
            <a:off x="5179587" y="2748139"/>
            <a:ext cx="1370142" cy="1370142"/>
          </a:xfrm>
          <a:prstGeom prst="ellipse">
            <a:avLst/>
          </a:prstGeom>
          <a:blipFill dpi="0" rotWithShape="1">
            <a:blip r:embed="rId36"/>
            <a:srcRect/>
            <a:stretch>
              <a:fillRect l="-10000" r="-19000"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0513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0013 -0.18218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06159 -0.14931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09908 -0.0615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0961 0.07893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06484 0.15625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00078 0.1632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06706 0.1544 " pathEditMode="relative" rAng="0" ptsTypes="AA">
                                      <p:cBhvr>
                                        <p:cTn id="8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25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23 L -0.09974 0.07569 " pathEditMode="relative" rAng="0" ptsTypes="AA">
                                      <p:cBhvr>
                                        <p:cTn id="97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75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0.08424 -0.07616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25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750"/>
                            </p:stCondLst>
                            <p:childTnLst>
                              <p:par>
                                <p:cTn id="1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5938 -0.12106 " pathEditMode="relative" rAng="0" ptsTypes="AA">
                                      <p:cBhvr>
                                        <p:cTn id="123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25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Działania">
            <a:extLst>
              <a:ext uri="{FF2B5EF4-FFF2-40B4-BE49-F238E27FC236}">
                <a16:creationId xmlns:a16="http://schemas.microsoft.com/office/drawing/2014/main" id="{AD6C17B0-B982-4D31-8816-3079357C0770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141" name="Prostokąt 140">
              <a:extLst>
                <a:ext uri="{FF2B5EF4-FFF2-40B4-BE49-F238E27FC236}">
                  <a16:creationId xmlns:a16="http://schemas.microsoft.com/office/drawing/2014/main" id="{B44951EC-567C-45F6-9066-7E6D9DC3E399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2" name="Dowolny kształt: kształt 141">
              <a:hlinkClick r:id="rId2" action="ppaction://hlinksldjump"/>
              <a:extLst>
                <a:ext uri="{FF2B5EF4-FFF2-40B4-BE49-F238E27FC236}">
                  <a16:creationId xmlns:a16="http://schemas.microsoft.com/office/drawing/2014/main" id="{EDF033CE-1C60-43D3-B37D-E76208DD982F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43" name="pole tekstowe 142">
              <a:hlinkClick r:id="rId2" action="ppaction://hlinksldjump"/>
              <a:extLst>
                <a:ext uri="{FF2B5EF4-FFF2-40B4-BE49-F238E27FC236}">
                  <a16:creationId xmlns:a16="http://schemas.microsoft.com/office/drawing/2014/main" id="{C6D37262-7FEA-44D4-AA4E-91F8D000E853}"/>
                </a:ext>
              </a:extLst>
            </p:cNvPr>
            <p:cNvSpPr txBox="1"/>
            <p:nvPr/>
          </p:nvSpPr>
          <p:spPr>
            <a:xfrm rot="16200000">
              <a:off x="589800" y="840440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</a:t>
              </a:r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перации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44" name="Grafika 143" descr="Uniesiony kciuk">
              <a:extLst>
                <a:ext uri="{FF2B5EF4-FFF2-40B4-BE49-F238E27FC236}">
                  <a16:creationId xmlns:a16="http://schemas.microsoft.com/office/drawing/2014/main" id="{85D59B92-54E6-4C17-AD60-A26DE0B4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145" name="Oferta">
            <a:extLst>
              <a:ext uri="{FF2B5EF4-FFF2-40B4-BE49-F238E27FC236}">
                <a16:creationId xmlns:a16="http://schemas.microsoft.com/office/drawing/2014/main" id="{BCB8375E-0FF5-4A03-8DAB-E17E36C78068}"/>
              </a:ext>
            </a:extLst>
          </p:cNvPr>
          <p:cNvGrpSpPr/>
          <p:nvPr/>
        </p:nvGrpSpPr>
        <p:grpSpPr>
          <a:xfrm>
            <a:off x="-286085" y="-41"/>
            <a:ext cx="12192000" cy="6858000"/>
            <a:chOff x="-11118781" y="-41"/>
            <a:chExt cx="12192000" cy="6858000"/>
          </a:xfrm>
        </p:grpSpPr>
        <p:sp>
          <p:nvSpPr>
            <p:cNvPr id="152" name="Prostokąt 151">
              <a:extLst>
                <a:ext uri="{FF2B5EF4-FFF2-40B4-BE49-F238E27FC236}">
                  <a16:creationId xmlns:a16="http://schemas.microsoft.com/office/drawing/2014/main" id="{8A5ABFB8-A975-40A9-BF3A-251A71F298EF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53" name="Dowolny kształt: kształt 152">
              <a:hlinkClick r:id="rId5" action="ppaction://hlinksldjump"/>
              <a:extLst>
                <a:ext uri="{FF2B5EF4-FFF2-40B4-BE49-F238E27FC236}">
                  <a16:creationId xmlns:a16="http://schemas.microsoft.com/office/drawing/2014/main" id="{ED04AD02-12AB-4D6B-B188-92ABEC25328A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54" name="pole tekstowe 153">
              <a:hlinkClick r:id="rId5" action="ppaction://hlinksldjump"/>
              <a:extLst>
                <a:ext uri="{FF2B5EF4-FFF2-40B4-BE49-F238E27FC236}">
                  <a16:creationId xmlns:a16="http://schemas.microsoft.com/office/drawing/2014/main" id="{498CC8BB-A099-4008-85CF-74EA130B78B8}"/>
                </a:ext>
              </a:extLst>
            </p:cNvPr>
            <p:cNvSpPr txBox="1"/>
            <p:nvPr/>
          </p:nvSpPr>
          <p:spPr>
            <a:xfrm rot="16200000">
              <a:off x="121612" y="2059605"/>
              <a:ext cx="15803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предложения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5" name="Grafika 154" descr="Uścisk dłoni">
              <a:extLst>
                <a:ext uri="{FF2B5EF4-FFF2-40B4-BE49-F238E27FC236}">
                  <a16:creationId xmlns:a16="http://schemas.microsoft.com/office/drawing/2014/main" id="{DC43DF1D-6242-4BE8-9174-FD21E41C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56" name="Regeneracja">
            <a:extLst>
              <a:ext uri="{FF2B5EF4-FFF2-40B4-BE49-F238E27FC236}">
                <a16:creationId xmlns:a16="http://schemas.microsoft.com/office/drawing/2014/main" id="{AEFFB0B6-316B-4D36-8074-BEF3F8966A99}"/>
              </a:ext>
            </a:extLst>
          </p:cNvPr>
          <p:cNvGrpSpPr/>
          <p:nvPr/>
        </p:nvGrpSpPr>
        <p:grpSpPr>
          <a:xfrm>
            <a:off x="-576061" y="0"/>
            <a:ext cx="12192000" cy="6858000"/>
            <a:chOff x="-10595260" y="0"/>
            <a:chExt cx="12192000" cy="6858000"/>
          </a:xfrm>
        </p:grpSpPr>
        <p:sp>
          <p:nvSpPr>
            <p:cNvPr id="157" name="Prostokąt 156">
              <a:extLst>
                <a:ext uri="{FF2B5EF4-FFF2-40B4-BE49-F238E27FC236}">
                  <a16:creationId xmlns:a16="http://schemas.microsoft.com/office/drawing/2014/main" id="{A2CFEC14-8CFE-466F-A579-A845891AF158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4" name="Dowolny kształt: kształt 163">
              <a:hlinkClick r:id="rId8" action="ppaction://hlinksldjump"/>
              <a:extLst>
                <a:ext uri="{FF2B5EF4-FFF2-40B4-BE49-F238E27FC236}">
                  <a16:creationId xmlns:a16="http://schemas.microsoft.com/office/drawing/2014/main" id="{05E940F9-B630-4006-8D79-251A1ACC518C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65" name="pole tekstowe 164">
              <a:hlinkClick r:id="rId8" action="ppaction://hlinksldjump"/>
              <a:extLst>
                <a:ext uri="{FF2B5EF4-FFF2-40B4-BE49-F238E27FC236}">
                  <a16:creationId xmlns:a16="http://schemas.microsoft.com/office/drawing/2014/main" id="{B4807AF8-AB80-45A6-9841-E453696F3269}"/>
                </a:ext>
              </a:extLst>
            </p:cNvPr>
            <p:cNvSpPr txBox="1"/>
            <p:nvPr/>
          </p:nvSpPr>
          <p:spPr>
            <a:xfrm rot="16200000">
              <a:off x="674661" y="3320324"/>
              <a:ext cx="151332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регенерация</a:t>
              </a:r>
              <a:endParaRPr lang="pl-PL" sz="1400" b="1" kern="2100" spc="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66" name="Grafika 165" descr="Koła zębate">
              <a:extLst>
                <a:ext uri="{FF2B5EF4-FFF2-40B4-BE49-F238E27FC236}">
                  <a16:creationId xmlns:a16="http://schemas.microsoft.com/office/drawing/2014/main" id="{A51481F6-1CF8-4E74-BF0B-19DA321C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67" name="Zalety">
            <a:extLst>
              <a:ext uri="{FF2B5EF4-FFF2-40B4-BE49-F238E27FC236}">
                <a16:creationId xmlns:a16="http://schemas.microsoft.com/office/drawing/2014/main" id="{189D3894-D5E1-48E6-8F9F-1AC2FAF49A09}"/>
              </a:ext>
            </a:extLst>
          </p:cNvPr>
          <p:cNvGrpSpPr/>
          <p:nvPr/>
        </p:nvGrpSpPr>
        <p:grpSpPr>
          <a:xfrm>
            <a:off x="-866254" y="0"/>
            <a:ext cx="12192000" cy="6858000"/>
            <a:chOff x="-9765038" y="0"/>
            <a:chExt cx="12192000" cy="6858000"/>
          </a:xfrm>
        </p:grpSpPr>
        <p:sp>
          <p:nvSpPr>
            <p:cNvPr id="168" name="Prostokąt 167">
              <a:extLst>
                <a:ext uri="{FF2B5EF4-FFF2-40B4-BE49-F238E27FC236}">
                  <a16:creationId xmlns:a16="http://schemas.microsoft.com/office/drawing/2014/main" id="{2991AE95-FBC0-4E3C-AEA8-4B7A84ECFCAB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9" name="Dowolny kształt: kształt 168">
              <a:hlinkClick r:id="rId11" action="ppaction://hlinksldjump"/>
              <a:extLst>
                <a:ext uri="{FF2B5EF4-FFF2-40B4-BE49-F238E27FC236}">
                  <a16:creationId xmlns:a16="http://schemas.microsoft.com/office/drawing/2014/main" id="{66102A77-69DC-436A-B5D3-FCC29C56FCDA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218" name="pole tekstowe 2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68256891-9F3C-41E2-85E8-519ED759A2EC}"/>
                </a:ext>
              </a:extLst>
            </p:cNvPr>
            <p:cNvSpPr txBox="1"/>
            <p:nvPr/>
          </p:nvSpPr>
          <p:spPr>
            <a:xfrm rot="16200000">
              <a:off x="1478203" y="4487146"/>
              <a:ext cx="1580333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преимущества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9" name="Grafika 218" descr="Rozwój biznesu">
              <a:extLst>
                <a:ext uri="{FF2B5EF4-FFF2-40B4-BE49-F238E27FC236}">
                  <a16:creationId xmlns:a16="http://schemas.microsoft.com/office/drawing/2014/main" id="{B3BBC04D-57E1-4632-9EB4-4DC0D3C7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102E5362-B750-47F9-9D2F-6807DB1AA92C}"/>
              </a:ext>
            </a:extLst>
          </p:cNvPr>
          <p:cNvCxnSpPr>
            <a:cxnSpLocks/>
          </p:cNvCxnSpPr>
          <p:nvPr/>
        </p:nvCxnSpPr>
        <p:spPr>
          <a:xfrm>
            <a:off x="218105" y="601133"/>
            <a:ext cx="11014455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Kontakt">
            <a:extLst>
              <a:ext uri="{FF2B5EF4-FFF2-40B4-BE49-F238E27FC236}">
                <a16:creationId xmlns:a16="http://schemas.microsoft.com/office/drawing/2014/main" id="{ED59EEB9-61D6-4572-A3AE-E97DF16E5E5B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221" name="Prostokąt 220">
              <a:extLst>
                <a:ext uri="{FF2B5EF4-FFF2-40B4-BE49-F238E27FC236}">
                  <a16:creationId xmlns:a16="http://schemas.microsoft.com/office/drawing/2014/main" id="{68BB609C-AAE6-456D-B503-B54B53F94145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22" name="Dowolny kształt: kształt 221">
              <a:hlinkClick r:id="rId14" action="ppaction://hlinksldjump"/>
              <a:extLst>
                <a:ext uri="{FF2B5EF4-FFF2-40B4-BE49-F238E27FC236}">
                  <a16:creationId xmlns:a16="http://schemas.microsoft.com/office/drawing/2014/main" id="{16E00F84-7759-44A6-A7B1-9C5A0D3985E5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23" name="pole tekstowe 222">
              <a:hlinkClick r:id="rId14" action="ppaction://hlinksldjump"/>
              <a:extLst>
                <a:ext uri="{FF2B5EF4-FFF2-40B4-BE49-F238E27FC236}">
                  <a16:creationId xmlns:a16="http://schemas.microsoft.com/office/drawing/2014/main" id="{C080AC5D-81F2-4AD5-94A1-222274DDAF40}"/>
                </a:ext>
              </a:extLst>
            </p:cNvPr>
            <p:cNvSpPr txBox="1"/>
            <p:nvPr/>
          </p:nvSpPr>
          <p:spPr>
            <a:xfrm rot="16200000">
              <a:off x="-518060" y="5704684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контакты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4" name="Prostokąt 223">
              <a:extLst>
                <a:ext uri="{FF2B5EF4-FFF2-40B4-BE49-F238E27FC236}">
                  <a16:creationId xmlns:a16="http://schemas.microsoft.com/office/drawing/2014/main" id="{3920A71A-82B1-47D2-A80D-4AECFB62016C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25" name="Grafika 224" descr="Słuchawka">
              <a:extLst>
                <a:ext uri="{FF2B5EF4-FFF2-40B4-BE49-F238E27FC236}">
                  <a16:creationId xmlns:a16="http://schemas.microsoft.com/office/drawing/2014/main" id="{1056B436-0628-41A8-85B7-E6B0C80C9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grpSp>
        <p:nvGrpSpPr>
          <p:cNvPr id="16" name="Grupa 15" hidden="1">
            <a:extLst>
              <a:ext uri="{FF2B5EF4-FFF2-40B4-BE49-F238E27FC236}">
                <a16:creationId xmlns:a16="http://schemas.microsoft.com/office/drawing/2014/main" id="{495AAB1F-6A15-4DEC-BE8E-352E97A2124A}"/>
              </a:ext>
            </a:extLst>
          </p:cNvPr>
          <p:cNvGrpSpPr/>
          <p:nvPr/>
        </p:nvGrpSpPr>
        <p:grpSpPr>
          <a:xfrm>
            <a:off x="-268084" y="0"/>
            <a:ext cx="12192000" cy="6858000"/>
            <a:chOff x="0" y="0"/>
            <a:chExt cx="12192000" cy="6858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36ABA30E-CD55-4723-9EF5-6DB1B77C82C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BD46CC94-5D10-494C-8561-628DF6F27612}"/>
                </a:ext>
              </a:extLst>
            </p:cNvPr>
            <p:cNvSpPr/>
            <p:nvPr/>
          </p:nvSpPr>
          <p:spPr>
            <a:xfrm>
              <a:off x="11409947" y="110264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9" name="pole tekstowe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CAEEA8D7-4C32-4A6D-BC79-CA68D7891129}"/>
                </a:ext>
              </a:extLst>
            </p:cNvPr>
            <p:cNvSpPr txBox="1"/>
            <p:nvPr/>
          </p:nvSpPr>
          <p:spPr>
            <a:xfrm rot="16200000">
              <a:off x="11194255" y="1738920"/>
              <a:ext cx="166465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przewagi</a:t>
              </a:r>
            </a:p>
          </p:txBody>
        </p:sp>
        <p:pic>
          <p:nvPicPr>
            <p:cNvPr id="20" name="Grafika 19" descr="Uścisk dłoni">
              <a:extLst>
                <a:ext uri="{FF2B5EF4-FFF2-40B4-BE49-F238E27FC236}">
                  <a16:creationId xmlns:a16="http://schemas.microsoft.com/office/drawing/2014/main" id="{DAC323F7-8BF8-4F12-83A0-E7FBFCA0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1644796"/>
              <a:ext cx="469232" cy="469232"/>
            </a:xfrm>
            <a:prstGeom prst="rect">
              <a:avLst/>
            </a:prstGeom>
          </p:spPr>
        </p:pic>
      </p:grpSp>
      <p:grpSp>
        <p:nvGrpSpPr>
          <p:cNvPr id="31" name="Grupa 30" hidden="1">
            <a:extLst>
              <a:ext uri="{FF2B5EF4-FFF2-40B4-BE49-F238E27FC236}">
                <a16:creationId xmlns:a16="http://schemas.microsoft.com/office/drawing/2014/main" id="{1402E129-075E-4E0E-9966-F789CB5C0954}"/>
              </a:ext>
            </a:extLst>
          </p:cNvPr>
          <p:cNvGrpSpPr/>
          <p:nvPr/>
        </p:nvGrpSpPr>
        <p:grpSpPr>
          <a:xfrm>
            <a:off x="-11925213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CCD2320-D869-485B-A934-A03461DF3E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DDB38F99-89E9-43F4-B056-E72EA0547A81}"/>
                </a:ext>
              </a:extLst>
            </p:cNvPr>
            <p:cNvSpPr/>
            <p:nvPr/>
          </p:nvSpPr>
          <p:spPr>
            <a:xfrm>
              <a:off x="11409947" y="4979697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4" name="pole tekstowe 33">
              <a:hlinkClick r:id="rId20" action="ppaction://hlinksldjump"/>
              <a:extLst>
                <a:ext uri="{FF2B5EF4-FFF2-40B4-BE49-F238E27FC236}">
                  <a16:creationId xmlns:a16="http://schemas.microsoft.com/office/drawing/2014/main" id="{136594EA-1549-4E09-9E3D-BE17B6F3F1EB}"/>
                </a:ext>
              </a:extLst>
            </p:cNvPr>
            <p:cNvSpPr txBox="1"/>
            <p:nvPr/>
          </p:nvSpPr>
          <p:spPr>
            <a:xfrm rot="16200000">
              <a:off x="11345533" y="5615976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pic>
          <p:nvPicPr>
            <p:cNvPr id="35" name="Grafika 34" descr="Uścisk dłoni">
              <a:extLst>
                <a:ext uri="{FF2B5EF4-FFF2-40B4-BE49-F238E27FC236}">
                  <a16:creationId xmlns:a16="http://schemas.microsoft.com/office/drawing/2014/main" id="{4722C95F-43C6-4FF0-B1E3-AAFB8D02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5521852"/>
              <a:ext cx="469232" cy="469232"/>
            </a:xfrm>
            <a:prstGeom prst="rect">
              <a:avLst/>
            </a:prstGeom>
          </p:spPr>
        </p:pic>
      </p:grp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A1E117DE-E484-47CE-9F58-CFBAB228E9BC}"/>
              </a:ext>
            </a:extLst>
          </p:cNvPr>
          <p:cNvCxnSpPr>
            <a:cxnSpLocks/>
          </p:cNvCxnSpPr>
          <p:nvPr/>
        </p:nvCxnSpPr>
        <p:spPr>
          <a:xfrm>
            <a:off x="5768450" y="18106"/>
            <a:ext cx="0" cy="68580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44C3E5BF-33C7-4DEE-A472-184875E50F0D}"/>
              </a:ext>
            </a:extLst>
          </p:cNvPr>
          <p:cNvSpPr txBox="1"/>
          <p:nvPr/>
        </p:nvSpPr>
        <p:spPr>
          <a:xfrm>
            <a:off x="283040" y="153423"/>
            <a:ext cx="5496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ТЕХНИЧЕСКИЕ ПРЕИМУЩЕСТВА</a:t>
            </a:r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FDAF5AD4-B719-4968-89A8-9C68C72E5855}"/>
              </a:ext>
            </a:extLst>
          </p:cNvPr>
          <p:cNvSpPr txBox="1"/>
          <p:nvPr/>
        </p:nvSpPr>
        <p:spPr>
          <a:xfrm>
            <a:off x="5672687" y="153423"/>
            <a:ext cx="5769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ЭКОНОМИЧЕСКИЕ И ЭКОЛОГИЧЕСКИЕ ПРЕИМУЩЕСТВА</a:t>
            </a:r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CF168E2F-C856-421C-A012-09B60E5152B8}"/>
              </a:ext>
            </a:extLst>
          </p:cNvPr>
          <p:cNvGrpSpPr/>
          <p:nvPr/>
        </p:nvGrpSpPr>
        <p:grpSpPr>
          <a:xfrm>
            <a:off x="509828" y="676657"/>
            <a:ext cx="1729813" cy="2205582"/>
            <a:chOff x="239760" y="1174219"/>
            <a:chExt cx="1729813" cy="1750178"/>
          </a:xfrm>
        </p:grpSpPr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C0127D4B-CD1A-4D1C-91DB-B0283A8D929C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51" name="Prostokąt: zaokrąglony róg i ścięty róg u góry 50">
                <a:extLst>
                  <a:ext uri="{FF2B5EF4-FFF2-40B4-BE49-F238E27FC236}">
                    <a16:creationId xmlns:a16="http://schemas.microsoft.com/office/drawing/2014/main" id="{A2DEE651-3AD0-41BD-99D6-14B7959F1252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52" name="Prostokąt: zaokrąglony róg i ścięty róg u góry 51">
                <a:extLst>
                  <a:ext uri="{FF2B5EF4-FFF2-40B4-BE49-F238E27FC236}">
                    <a16:creationId xmlns:a16="http://schemas.microsoft.com/office/drawing/2014/main" id="{BA67A8E4-E622-4594-A494-7F23E4FD78B5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53" name="Dowolny kształt: kształt 52">
                <a:extLst>
                  <a:ext uri="{FF2B5EF4-FFF2-40B4-BE49-F238E27FC236}">
                    <a16:creationId xmlns:a16="http://schemas.microsoft.com/office/drawing/2014/main" id="{5AF45EF3-809B-4206-9DCA-990B4067E8F4}"/>
                  </a:ext>
                </a:extLst>
              </p:cNvPr>
              <p:cNvSpPr/>
              <p:nvPr/>
            </p:nvSpPr>
            <p:spPr>
              <a:xfrm flipH="1">
                <a:off x="2461876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6FC1DA5E-88BC-47A7-B9E6-4F542C1595EF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1099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100% </a:t>
              </a:r>
              <a:r>
                <a:rPr lang="az-Cyrl-AZ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ПРОВЕРЕННЫЕ ПРОДУКТЫ</a:t>
              </a:r>
              <a:endParaRPr lang="pl-PL" sz="9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Все продукты проходят строгие испытания, прежде чем они попадут к покупателю. В течение месяца выполняется 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7</a:t>
              </a:r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5 тыс. тестов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id="{2417514F-4CE9-4195-9C49-D2251D14D5DF}"/>
              </a:ext>
            </a:extLst>
          </p:cNvPr>
          <p:cNvGrpSpPr/>
          <p:nvPr/>
        </p:nvGrpSpPr>
        <p:grpSpPr>
          <a:xfrm>
            <a:off x="2230940" y="676657"/>
            <a:ext cx="1729813" cy="2205582"/>
            <a:chOff x="239760" y="1174219"/>
            <a:chExt cx="1729813" cy="1750178"/>
          </a:xfrm>
        </p:grpSpPr>
        <p:grpSp>
          <p:nvGrpSpPr>
            <p:cNvPr id="65" name="Grupa 64">
              <a:extLst>
                <a:ext uri="{FF2B5EF4-FFF2-40B4-BE49-F238E27FC236}">
                  <a16:creationId xmlns:a16="http://schemas.microsoft.com/office/drawing/2014/main" id="{BE14D741-9686-4B7E-9ECC-779B46C4D0F4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67" name="Prostokąt: zaokrąglony róg i ścięty róg u góry 66">
                <a:extLst>
                  <a:ext uri="{FF2B5EF4-FFF2-40B4-BE49-F238E27FC236}">
                    <a16:creationId xmlns:a16="http://schemas.microsoft.com/office/drawing/2014/main" id="{912E7B7B-946D-4E9F-9B6B-17319DE7089A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68" name="Prostokąt: zaokrąglony róg i ścięty róg u góry 67">
                <a:extLst>
                  <a:ext uri="{FF2B5EF4-FFF2-40B4-BE49-F238E27FC236}">
                    <a16:creationId xmlns:a16="http://schemas.microsoft.com/office/drawing/2014/main" id="{1F08F7D5-CA97-4D23-868A-085F6B8C14C8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69" name="Dowolny kształt: kształt 68">
                <a:extLst>
                  <a:ext uri="{FF2B5EF4-FFF2-40B4-BE49-F238E27FC236}">
                    <a16:creationId xmlns:a16="http://schemas.microsoft.com/office/drawing/2014/main" id="{9CE9F3CB-C3CD-40D3-A6CA-9E416EB27351}"/>
                  </a:ext>
                </a:extLst>
              </p:cNvPr>
              <p:cNvSpPr/>
              <p:nvPr/>
            </p:nvSpPr>
            <p:spPr>
              <a:xfrm flipH="1">
                <a:off x="2493202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20C3B1A7-2DA0-4937-8595-430546ED72C0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903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НАИВЫСШИЕ ТРЕБОВАНИЯ</a:t>
              </a:r>
              <a:endParaRPr lang="pl-PL" sz="9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Продукты соответствует самым высоким требованиям по монтажу и техническим параметрам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98" name="Grupa 97">
            <a:extLst>
              <a:ext uri="{FF2B5EF4-FFF2-40B4-BE49-F238E27FC236}">
                <a16:creationId xmlns:a16="http://schemas.microsoft.com/office/drawing/2014/main" id="{D25FD32E-F40A-42D7-B181-1449760D820F}"/>
              </a:ext>
            </a:extLst>
          </p:cNvPr>
          <p:cNvGrpSpPr/>
          <p:nvPr/>
        </p:nvGrpSpPr>
        <p:grpSpPr>
          <a:xfrm>
            <a:off x="3972524" y="676657"/>
            <a:ext cx="1729813" cy="2205582"/>
            <a:chOff x="239760" y="1174219"/>
            <a:chExt cx="1729813" cy="1750178"/>
          </a:xfrm>
        </p:grpSpPr>
        <p:grpSp>
          <p:nvGrpSpPr>
            <p:cNvPr id="99" name="Grupa 98">
              <a:extLst>
                <a:ext uri="{FF2B5EF4-FFF2-40B4-BE49-F238E27FC236}">
                  <a16:creationId xmlns:a16="http://schemas.microsoft.com/office/drawing/2014/main" id="{86109DA9-99F0-442D-8F8B-CF305C40302F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01" name="Prostokąt: zaokrąglony róg i ścięty róg u góry 100">
                <a:extLst>
                  <a:ext uri="{FF2B5EF4-FFF2-40B4-BE49-F238E27FC236}">
                    <a16:creationId xmlns:a16="http://schemas.microsoft.com/office/drawing/2014/main" id="{0324E682-8F1B-4E02-A1EA-E7965DC0C7DC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02" name="Prostokąt: zaokrąglony róg i ścięty róg u góry 101">
                <a:extLst>
                  <a:ext uri="{FF2B5EF4-FFF2-40B4-BE49-F238E27FC236}">
                    <a16:creationId xmlns:a16="http://schemas.microsoft.com/office/drawing/2014/main" id="{6704EEB5-2886-4CDC-9385-41BE61A9239E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03" name="Dowolny kształt: kształt 102">
                <a:extLst>
                  <a:ext uri="{FF2B5EF4-FFF2-40B4-BE49-F238E27FC236}">
                    <a16:creationId xmlns:a16="http://schemas.microsoft.com/office/drawing/2014/main" id="{802E0E8A-A1B0-46A1-A8CD-07BC5F391A02}"/>
                  </a:ext>
                </a:extLst>
              </p:cNvPr>
              <p:cNvSpPr/>
              <p:nvPr/>
            </p:nvSpPr>
            <p:spPr>
              <a:xfrm flipH="1">
                <a:off x="2464712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5D3B36B5-9AFB-42BA-AF1C-0B69735650CB}"/>
                </a:ext>
              </a:extLst>
            </p:cNvPr>
            <p:cNvSpPr txBox="1"/>
            <p:nvPr/>
          </p:nvSpPr>
          <p:spPr>
            <a:xfrm>
              <a:off x="326580" y="1307930"/>
              <a:ext cx="1304453" cy="119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СОВРЕМЕННОЕ ОБОРУДОВАНИЕ</a:t>
              </a:r>
              <a:endParaRPr lang="pl-PL" sz="9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Производство оснащено профессиональным оборудованием, в т.ч. D&amp;V Electronics, а также собственными инновационными решениями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110" name="Grupa 109">
            <a:extLst>
              <a:ext uri="{FF2B5EF4-FFF2-40B4-BE49-F238E27FC236}">
                <a16:creationId xmlns:a16="http://schemas.microsoft.com/office/drawing/2014/main" id="{B98329D3-3E1C-4033-9912-489D0E57D9DA}"/>
              </a:ext>
            </a:extLst>
          </p:cNvPr>
          <p:cNvGrpSpPr/>
          <p:nvPr/>
        </p:nvGrpSpPr>
        <p:grpSpPr>
          <a:xfrm>
            <a:off x="509828" y="2738911"/>
            <a:ext cx="1729813" cy="2205582"/>
            <a:chOff x="239760" y="1174219"/>
            <a:chExt cx="1729813" cy="1750178"/>
          </a:xfrm>
        </p:grpSpPr>
        <p:grpSp>
          <p:nvGrpSpPr>
            <p:cNvPr id="111" name="Grupa 110">
              <a:extLst>
                <a:ext uri="{FF2B5EF4-FFF2-40B4-BE49-F238E27FC236}">
                  <a16:creationId xmlns:a16="http://schemas.microsoft.com/office/drawing/2014/main" id="{167B9B4F-984C-4572-93CE-849FF1B15076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13" name="Prostokąt: zaokrąglony róg i ścięty róg u góry 112">
                <a:extLst>
                  <a:ext uri="{FF2B5EF4-FFF2-40B4-BE49-F238E27FC236}">
                    <a16:creationId xmlns:a16="http://schemas.microsoft.com/office/drawing/2014/main" id="{C7B93121-79C7-46C6-95BD-C8AFDC0A0411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14" name="Prostokąt: zaokrąglony róg i ścięty róg u góry 113">
                <a:extLst>
                  <a:ext uri="{FF2B5EF4-FFF2-40B4-BE49-F238E27FC236}">
                    <a16:creationId xmlns:a16="http://schemas.microsoft.com/office/drawing/2014/main" id="{BC5E79FB-54E1-4646-A21B-120692936FBE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15" name="Dowolny kształt: kształt 114">
                <a:extLst>
                  <a:ext uri="{FF2B5EF4-FFF2-40B4-BE49-F238E27FC236}">
                    <a16:creationId xmlns:a16="http://schemas.microsoft.com/office/drawing/2014/main" id="{4AEDD5D6-790C-4A28-A0C5-AFBF531E23A0}"/>
                  </a:ext>
                </a:extLst>
              </p:cNvPr>
              <p:cNvSpPr/>
              <p:nvPr/>
            </p:nvSpPr>
            <p:spPr>
              <a:xfrm flipH="1">
                <a:off x="2467106" y="4501032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12" name="pole tekstowe 111">
              <a:extLst>
                <a:ext uri="{FF2B5EF4-FFF2-40B4-BE49-F238E27FC236}">
                  <a16:creationId xmlns:a16="http://schemas.microsoft.com/office/drawing/2014/main" id="{CE136F50-B409-4037-B62D-73189A0D0115}"/>
                </a:ext>
              </a:extLst>
            </p:cNvPr>
            <p:cNvSpPr txBox="1"/>
            <p:nvPr/>
          </p:nvSpPr>
          <p:spPr>
            <a:xfrm>
              <a:off x="368031" y="1307930"/>
              <a:ext cx="1254208" cy="107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УСТРАНЕНИЕ НЕИСПРАВНОСТЕЙ</a:t>
              </a:r>
              <a:endParaRPr lang="pl-PL" sz="9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800" b="0" i="0" u="none" strike="noStrike" spc="-50" baseline="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Все тщательно проводимые тесты в AS-PL позволяют устранять ряд возможных неисправностей в будущем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122" name="Grupa 121">
            <a:extLst>
              <a:ext uri="{FF2B5EF4-FFF2-40B4-BE49-F238E27FC236}">
                <a16:creationId xmlns:a16="http://schemas.microsoft.com/office/drawing/2014/main" id="{265540F8-5E2D-4210-8A2D-A68D1BEBFC10}"/>
              </a:ext>
            </a:extLst>
          </p:cNvPr>
          <p:cNvGrpSpPr/>
          <p:nvPr/>
        </p:nvGrpSpPr>
        <p:grpSpPr>
          <a:xfrm>
            <a:off x="2189018" y="2738911"/>
            <a:ext cx="1771735" cy="2205582"/>
            <a:chOff x="197838" y="1174219"/>
            <a:chExt cx="1771735" cy="1750178"/>
          </a:xfrm>
        </p:grpSpPr>
        <p:grpSp>
          <p:nvGrpSpPr>
            <p:cNvPr id="123" name="Grupa 122">
              <a:extLst>
                <a:ext uri="{FF2B5EF4-FFF2-40B4-BE49-F238E27FC236}">
                  <a16:creationId xmlns:a16="http://schemas.microsoft.com/office/drawing/2014/main" id="{F750FF53-95B6-4F0A-BC9F-0BA39619A231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25" name="Prostokąt: zaokrąglony róg i ścięty róg u góry 124">
                <a:extLst>
                  <a:ext uri="{FF2B5EF4-FFF2-40B4-BE49-F238E27FC236}">
                    <a16:creationId xmlns:a16="http://schemas.microsoft.com/office/drawing/2014/main" id="{8FBDC95E-53DF-4282-9E42-16576446C878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26" name="Prostokąt: zaokrąglony róg i ścięty róg u góry 125">
                <a:extLst>
                  <a:ext uri="{FF2B5EF4-FFF2-40B4-BE49-F238E27FC236}">
                    <a16:creationId xmlns:a16="http://schemas.microsoft.com/office/drawing/2014/main" id="{5D874C4B-BC92-44C5-94AB-CF2FCB030B86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27" name="Dowolny kształt: kształt 126">
                <a:extLst>
                  <a:ext uri="{FF2B5EF4-FFF2-40B4-BE49-F238E27FC236}">
                    <a16:creationId xmlns:a16="http://schemas.microsoft.com/office/drawing/2014/main" id="{58F540F7-BCC1-4382-BF6A-F9C656C043B9}"/>
                  </a:ext>
                </a:extLst>
              </p:cNvPr>
              <p:cNvSpPr/>
              <p:nvPr/>
            </p:nvSpPr>
            <p:spPr>
              <a:xfrm flipH="1">
                <a:off x="2476121" y="4501031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24" name="pole tekstowe 123">
              <a:extLst>
                <a:ext uri="{FF2B5EF4-FFF2-40B4-BE49-F238E27FC236}">
                  <a16:creationId xmlns:a16="http://schemas.microsoft.com/office/drawing/2014/main" id="{520CB2D9-92D1-4F95-AC66-EB7205F29882}"/>
                </a:ext>
              </a:extLst>
            </p:cNvPr>
            <p:cNvSpPr txBox="1"/>
            <p:nvPr/>
          </p:nvSpPr>
          <p:spPr>
            <a:xfrm>
              <a:off x="197838" y="1307930"/>
              <a:ext cx="1544915" cy="129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КАК</a:t>
              </a:r>
              <a:b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</a:br>
              <a:r>
                <a:rPr lang="pl-PL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OEM</a:t>
              </a: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Продукты, восстанавливаемые на производственном предприятии AS-PL, по своим параметрам не отличаются от своих аналогов OEM (оригинальный производитель оборудования)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134" name="Grupa 133">
            <a:extLst>
              <a:ext uri="{FF2B5EF4-FFF2-40B4-BE49-F238E27FC236}">
                <a16:creationId xmlns:a16="http://schemas.microsoft.com/office/drawing/2014/main" id="{AD661C1A-6138-4B2F-8298-3C23B31264B8}"/>
              </a:ext>
            </a:extLst>
          </p:cNvPr>
          <p:cNvGrpSpPr/>
          <p:nvPr/>
        </p:nvGrpSpPr>
        <p:grpSpPr>
          <a:xfrm>
            <a:off x="3972524" y="2738911"/>
            <a:ext cx="1729813" cy="2205582"/>
            <a:chOff x="239760" y="1174219"/>
            <a:chExt cx="1729813" cy="1750178"/>
          </a:xfrm>
        </p:grpSpPr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1D83FFED-6E88-43C6-8515-C832BE193A7E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37" name="Prostokąt: zaokrąglony róg i ścięty róg u góry 136">
                <a:extLst>
                  <a:ext uri="{FF2B5EF4-FFF2-40B4-BE49-F238E27FC236}">
                    <a16:creationId xmlns:a16="http://schemas.microsoft.com/office/drawing/2014/main" id="{55F6A859-26FC-4165-A9F9-CB83CA6CA222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38" name="Prostokąt: zaokrąglony róg i ścięty róg u góry 137">
                <a:extLst>
                  <a:ext uri="{FF2B5EF4-FFF2-40B4-BE49-F238E27FC236}">
                    <a16:creationId xmlns:a16="http://schemas.microsoft.com/office/drawing/2014/main" id="{172E8DAB-4905-403B-B3E0-785B861DFA89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39" name="Dowolny kształt: kształt 138">
                <a:extLst>
                  <a:ext uri="{FF2B5EF4-FFF2-40B4-BE49-F238E27FC236}">
                    <a16:creationId xmlns:a16="http://schemas.microsoft.com/office/drawing/2014/main" id="{456C6CB4-5EA7-48A2-935A-9CA87A8DCFF3}"/>
                  </a:ext>
                </a:extLst>
              </p:cNvPr>
              <p:cNvSpPr/>
              <p:nvPr/>
            </p:nvSpPr>
            <p:spPr>
              <a:xfrm flipH="1">
                <a:off x="2461876" y="4501032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36" name="pole tekstowe 135">
              <a:extLst>
                <a:ext uri="{FF2B5EF4-FFF2-40B4-BE49-F238E27FC236}">
                  <a16:creationId xmlns:a16="http://schemas.microsoft.com/office/drawing/2014/main" id="{42FC0695-A97C-43EC-A090-FEBB92317F34}"/>
                </a:ext>
              </a:extLst>
            </p:cNvPr>
            <p:cNvSpPr txBox="1"/>
            <p:nvPr/>
          </p:nvSpPr>
          <p:spPr>
            <a:xfrm>
              <a:off x="326581" y="1307930"/>
              <a:ext cx="1310878" cy="1007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ТОЛЬКО 0,75% РЕКЛАМАЦИЙ</a:t>
              </a:r>
              <a:endParaRPr lang="pl-PL" sz="9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5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Это количество рекламаций относительно количества всех проданных в течение года продуктов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146" name="Grupa 145">
            <a:extLst>
              <a:ext uri="{FF2B5EF4-FFF2-40B4-BE49-F238E27FC236}">
                <a16:creationId xmlns:a16="http://schemas.microsoft.com/office/drawing/2014/main" id="{EAF85A18-F0C5-4B97-B2FF-91DBAE11B589}"/>
              </a:ext>
            </a:extLst>
          </p:cNvPr>
          <p:cNvGrpSpPr/>
          <p:nvPr/>
        </p:nvGrpSpPr>
        <p:grpSpPr>
          <a:xfrm>
            <a:off x="509828" y="4761533"/>
            <a:ext cx="1729813" cy="2205582"/>
            <a:chOff x="239760" y="1174219"/>
            <a:chExt cx="1729813" cy="1750178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840EAEF5-01A7-49EA-9A7A-78DB63B91446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49" name="Prostokąt: zaokrąglony róg i ścięty róg u góry 148">
                <a:extLst>
                  <a:ext uri="{FF2B5EF4-FFF2-40B4-BE49-F238E27FC236}">
                    <a16:creationId xmlns:a16="http://schemas.microsoft.com/office/drawing/2014/main" id="{66CAB213-4F77-4BDF-868C-DDB95C1EBD4F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50" name="Prostokąt: zaokrąglony róg i ścięty róg u góry 149">
                <a:extLst>
                  <a:ext uri="{FF2B5EF4-FFF2-40B4-BE49-F238E27FC236}">
                    <a16:creationId xmlns:a16="http://schemas.microsoft.com/office/drawing/2014/main" id="{1732BB5D-72DB-4CF9-9774-02CC6BE5EADD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51" name="Dowolny kształt: kształt 150">
                <a:extLst>
                  <a:ext uri="{FF2B5EF4-FFF2-40B4-BE49-F238E27FC236}">
                    <a16:creationId xmlns:a16="http://schemas.microsoft.com/office/drawing/2014/main" id="{91DC6E2E-93FE-45B3-9DDC-D37DBDD85E6E}"/>
                  </a:ext>
                </a:extLst>
              </p:cNvPr>
              <p:cNvSpPr/>
              <p:nvPr/>
            </p:nvSpPr>
            <p:spPr>
              <a:xfrm flipH="1">
                <a:off x="2461876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48" name="pole tekstowe 147">
              <a:extLst>
                <a:ext uri="{FF2B5EF4-FFF2-40B4-BE49-F238E27FC236}">
                  <a16:creationId xmlns:a16="http://schemas.microsoft.com/office/drawing/2014/main" id="{97B5BF4E-4819-45D1-8877-0A2B6DA30220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100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В ОДНОМ </a:t>
              </a:r>
              <a:endParaRPr lang="pl-PL" sz="9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z-Cyrl-AZ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МЕСТЕ</a:t>
              </a:r>
              <a:endParaRPr lang="pl-PL" sz="9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Все процедуры, связанные с рекламациями, выполняются на месте производства продукции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8CD86899-5C8E-445C-999E-124032AF8872}"/>
              </a:ext>
            </a:extLst>
          </p:cNvPr>
          <p:cNvGrpSpPr/>
          <p:nvPr/>
        </p:nvGrpSpPr>
        <p:grpSpPr>
          <a:xfrm>
            <a:off x="2230940" y="4761533"/>
            <a:ext cx="1729813" cy="2205582"/>
            <a:chOff x="239760" y="1174219"/>
            <a:chExt cx="1729813" cy="1750178"/>
          </a:xfrm>
        </p:grpSpPr>
        <p:grpSp>
          <p:nvGrpSpPr>
            <p:cNvPr id="159" name="Grupa 158">
              <a:extLst>
                <a:ext uri="{FF2B5EF4-FFF2-40B4-BE49-F238E27FC236}">
                  <a16:creationId xmlns:a16="http://schemas.microsoft.com/office/drawing/2014/main" id="{B9CC7146-6219-45C5-A029-F6E4D97A7F8A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61" name="Prostokąt: zaokrąglony róg i ścięty róg u góry 160">
                <a:extLst>
                  <a:ext uri="{FF2B5EF4-FFF2-40B4-BE49-F238E27FC236}">
                    <a16:creationId xmlns:a16="http://schemas.microsoft.com/office/drawing/2014/main" id="{AC07E0C9-61C8-4518-B247-00B23BF5EFF8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62" name="Prostokąt: zaokrąglony róg i ścięty róg u góry 161">
                <a:extLst>
                  <a:ext uri="{FF2B5EF4-FFF2-40B4-BE49-F238E27FC236}">
                    <a16:creationId xmlns:a16="http://schemas.microsoft.com/office/drawing/2014/main" id="{C91AAEB9-0546-41E7-B787-A41EA7EF5605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63" name="Dowolny kształt: kształt 162">
                <a:extLst>
                  <a:ext uri="{FF2B5EF4-FFF2-40B4-BE49-F238E27FC236}">
                    <a16:creationId xmlns:a16="http://schemas.microsoft.com/office/drawing/2014/main" id="{11461B2D-833C-43D5-869F-3EB72501D073}"/>
                  </a:ext>
                </a:extLst>
              </p:cNvPr>
              <p:cNvSpPr/>
              <p:nvPr/>
            </p:nvSpPr>
            <p:spPr>
              <a:xfrm flipH="1">
                <a:off x="2467106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60" name="pole tekstowe 159">
              <a:extLst>
                <a:ext uri="{FF2B5EF4-FFF2-40B4-BE49-F238E27FC236}">
                  <a16:creationId xmlns:a16="http://schemas.microsoft.com/office/drawing/2014/main" id="{3E3D422B-87D3-4B06-8D0E-DF893B7E37E6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119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ДЕТАЛЬНАЯ ПРОВЕРКА</a:t>
              </a:r>
              <a:endParaRPr lang="pl-PL" sz="9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Вся возвращенная продукция проходит детальное тестирование. Если тестирование продукта окажется негативным, рекламация принимается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170" name="Grupa 169">
            <a:extLst>
              <a:ext uri="{FF2B5EF4-FFF2-40B4-BE49-F238E27FC236}">
                <a16:creationId xmlns:a16="http://schemas.microsoft.com/office/drawing/2014/main" id="{3296A22C-BDC7-40E4-984F-B6DF84E4734B}"/>
              </a:ext>
            </a:extLst>
          </p:cNvPr>
          <p:cNvGrpSpPr/>
          <p:nvPr/>
        </p:nvGrpSpPr>
        <p:grpSpPr>
          <a:xfrm>
            <a:off x="3972524" y="4761533"/>
            <a:ext cx="1729813" cy="2205582"/>
            <a:chOff x="239760" y="1174219"/>
            <a:chExt cx="1729813" cy="1750178"/>
          </a:xfrm>
        </p:grpSpPr>
        <p:grpSp>
          <p:nvGrpSpPr>
            <p:cNvPr id="171" name="Grupa 170">
              <a:extLst>
                <a:ext uri="{FF2B5EF4-FFF2-40B4-BE49-F238E27FC236}">
                  <a16:creationId xmlns:a16="http://schemas.microsoft.com/office/drawing/2014/main" id="{DC044964-2347-4454-9093-1C4FCBF93D53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73" name="Prostokąt: zaokrąglony róg i ścięty róg u góry 172">
                <a:extLst>
                  <a:ext uri="{FF2B5EF4-FFF2-40B4-BE49-F238E27FC236}">
                    <a16:creationId xmlns:a16="http://schemas.microsoft.com/office/drawing/2014/main" id="{92B531B2-FF03-4CB0-806A-1B65F7E4AFE4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74" name="Prostokąt: zaokrąglony róg i ścięty róg u góry 173">
                <a:extLst>
                  <a:ext uri="{FF2B5EF4-FFF2-40B4-BE49-F238E27FC236}">
                    <a16:creationId xmlns:a16="http://schemas.microsoft.com/office/drawing/2014/main" id="{70015ED9-609B-4F8A-BDB3-7304074C0791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75" name="Dowolny kształt: kształt 174">
                <a:extLst>
                  <a:ext uri="{FF2B5EF4-FFF2-40B4-BE49-F238E27FC236}">
                    <a16:creationId xmlns:a16="http://schemas.microsoft.com/office/drawing/2014/main" id="{4A719DBF-36CD-4544-915C-E4FC358CCEE1}"/>
                  </a:ext>
                </a:extLst>
              </p:cNvPr>
              <p:cNvSpPr/>
              <p:nvPr/>
            </p:nvSpPr>
            <p:spPr>
              <a:xfrm flipH="1">
                <a:off x="2461876" y="4496258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72" name="pole tekstowe 171">
              <a:extLst>
                <a:ext uri="{FF2B5EF4-FFF2-40B4-BE49-F238E27FC236}">
                  <a16:creationId xmlns:a16="http://schemas.microsoft.com/office/drawing/2014/main" id="{0D4CD3C7-769C-4C9C-9934-212533750F7D}"/>
                </a:ext>
              </a:extLst>
            </p:cNvPr>
            <p:cNvSpPr txBox="1"/>
            <p:nvPr/>
          </p:nvSpPr>
          <p:spPr>
            <a:xfrm>
              <a:off x="313610" y="1307930"/>
              <a:ext cx="1325121" cy="119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ПОСТОЯННОЕ УЛУЧШЕНИЕ</a:t>
              </a:r>
              <a:endParaRPr lang="pl-PL" sz="9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7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На основании наиболее частых причин признанных рекламаций вводятся изменения в производственных процессах или корректировка конструкции продукта</a:t>
              </a:r>
              <a:r>
                <a:rPr lang="pl-PL" sz="800" b="0" i="0" u="none" strike="noStrike" spc="-7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  <a:endParaRPr lang="pl-PL" sz="800" spc="-70" dirty="0"/>
            </a:p>
          </p:txBody>
        </p:sp>
      </p:grpSp>
      <p:grpSp>
        <p:nvGrpSpPr>
          <p:cNvPr id="176" name="Grupa 175">
            <a:extLst>
              <a:ext uri="{FF2B5EF4-FFF2-40B4-BE49-F238E27FC236}">
                <a16:creationId xmlns:a16="http://schemas.microsoft.com/office/drawing/2014/main" id="{7B776D4C-28BF-49C6-88AD-8BA08BAF34A0}"/>
              </a:ext>
            </a:extLst>
          </p:cNvPr>
          <p:cNvGrpSpPr/>
          <p:nvPr/>
        </p:nvGrpSpPr>
        <p:grpSpPr>
          <a:xfrm>
            <a:off x="6069338" y="676657"/>
            <a:ext cx="1729813" cy="2205582"/>
            <a:chOff x="239760" y="1174219"/>
            <a:chExt cx="1729813" cy="1750178"/>
          </a:xfrm>
        </p:grpSpPr>
        <p:grpSp>
          <p:nvGrpSpPr>
            <p:cNvPr id="177" name="Grupa 176">
              <a:extLst>
                <a:ext uri="{FF2B5EF4-FFF2-40B4-BE49-F238E27FC236}">
                  <a16:creationId xmlns:a16="http://schemas.microsoft.com/office/drawing/2014/main" id="{EAD06D02-813E-4818-AE02-1B606B93EA34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79" name="Prostokąt: zaokrąglony róg i ścięty róg u góry 178">
                <a:extLst>
                  <a:ext uri="{FF2B5EF4-FFF2-40B4-BE49-F238E27FC236}">
                    <a16:creationId xmlns:a16="http://schemas.microsoft.com/office/drawing/2014/main" id="{660C24E4-2EF6-4527-BFE6-006CE4CA35B9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80" name="Prostokąt: zaokrąglony róg i ścięty róg u góry 179">
                <a:extLst>
                  <a:ext uri="{FF2B5EF4-FFF2-40B4-BE49-F238E27FC236}">
                    <a16:creationId xmlns:a16="http://schemas.microsoft.com/office/drawing/2014/main" id="{96D2D292-9F12-4825-86BB-F95AF4321B95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81" name="Dowolny kształt: kształt 180">
                <a:extLst>
                  <a:ext uri="{FF2B5EF4-FFF2-40B4-BE49-F238E27FC236}">
                    <a16:creationId xmlns:a16="http://schemas.microsoft.com/office/drawing/2014/main" id="{F5A12A55-3745-4410-BE44-1C1CC43018F6}"/>
                  </a:ext>
                </a:extLst>
              </p:cNvPr>
              <p:cNvSpPr/>
              <p:nvPr/>
            </p:nvSpPr>
            <p:spPr>
              <a:xfrm flipH="1">
                <a:off x="2495599" y="4498946"/>
                <a:ext cx="1284748" cy="408524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78" name="pole tekstowe 177">
              <a:extLst>
                <a:ext uri="{FF2B5EF4-FFF2-40B4-BE49-F238E27FC236}">
                  <a16:creationId xmlns:a16="http://schemas.microsoft.com/office/drawing/2014/main" id="{6706522D-6501-4E0D-A8ED-B3F72136F2BB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903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ЭКОНОМНАЯ АЛЬТЕРНАТИВА</a:t>
              </a:r>
              <a:br>
                <a:rPr lang="pl-PL" sz="1100" b="1" spc="-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</a:br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Восстановленные продукты - это экономная альтернатива покупке новых деталей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  <a:endParaRPr lang="pl-PL" sz="800" spc="-50" dirty="0"/>
            </a:p>
          </p:txBody>
        </p:sp>
      </p:grpSp>
      <p:grpSp>
        <p:nvGrpSpPr>
          <p:cNvPr id="182" name="Grupa 181">
            <a:extLst>
              <a:ext uri="{FF2B5EF4-FFF2-40B4-BE49-F238E27FC236}">
                <a16:creationId xmlns:a16="http://schemas.microsoft.com/office/drawing/2014/main" id="{AAA54F0C-A5DC-4646-8CF3-C6AB028E4CED}"/>
              </a:ext>
            </a:extLst>
          </p:cNvPr>
          <p:cNvGrpSpPr/>
          <p:nvPr/>
        </p:nvGrpSpPr>
        <p:grpSpPr>
          <a:xfrm>
            <a:off x="7799151" y="676657"/>
            <a:ext cx="1729813" cy="2205582"/>
            <a:chOff x="239760" y="1174219"/>
            <a:chExt cx="1729813" cy="1750178"/>
          </a:xfrm>
        </p:grpSpPr>
        <p:grpSp>
          <p:nvGrpSpPr>
            <p:cNvPr id="183" name="Grupa 182">
              <a:extLst>
                <a:ext uri="{FF2B5EF4-FFF2-40B4-BE49-F238E27FC236}">
                  <a16:creationId xmlns:a16="http://schemas.microsoft.com/office/drawing/2014/main" id="{C8EDDAFB-6DD8-42DB-A80B-298A8748D2B4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85" name="Prostokąt: zaokrąglony róg i ścięty róg u góry 184">
                <a:extLst>
                  <a:ext uri="{FF2B5EF4-FFF2-40B4-BE49-F238E27FC236}">
                    <a16:creationId xmlns:a16="http://schemas.microsoft.com/office/drawing/2014/main" id="{42DA152C-C498-47C8-A325-8A2793561DE6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86" name="Prostokąt: zaokrąglony róg i ścięty róg u góry 185">
                <a:extLst>
                  <a:ext uri="{FF2B5EF4-FFF2-40B4-BE49-F238E27FC236}">
                    <a16:creationId xmlns:a16="http://schemas.microsoft.com/office/drawing/2014/main" id="{33BB69F2-AB96-4C3A-951C-72D55419F751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87" name="Dowolny kształt: kształt 186">
                <a:extLst>
                  <a:ext uri="{FF2B5EF4-FFF2-40B4-BE49-F238E27FC236}">
                    <a16:creationId xmlns:a16="http://schemas.microsoft.com/office/drawing/2014/main" id="{404911B7-5595-44FD-A199-CB6E719E1F8D}"/>
                  </a:ext>
                </a:extLst>
              </p:cNvPr>
              <p:cNvSpPr/>
              <p:nvPr/>
            </p:nvSpPr>
            <p:spPr>
              <a:xfrm flipH="1">
                <a:off x="2472334" y="4496258"/>
                <a:ext cx="1276155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84" name="pole tekstowe 183">
              <a:extLst>
                <a:ext uri="{FF2B5EF4-FFF2-40B4-BE49-F238E27FC236}">
                  <a16:creationId xmlns:a16="http://schemas.microsoft.com/office/drawing/2014/main" id="{50DB71B6-CC8E-46E9-8D8C-FEE7ADF7A25C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100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ОЧЕНЬ МНОГО ТЕСТОВ</a:t>
              </a:r>
              <a:endParaRPr lang="pl-PL" sz="9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Многочисленные тесты всех продуктов исключают большое количество потенциальных возвратов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  <a:endParaRPr lang="pl-PL" sz="800" spc="-50" dirty="0"/>
            </a:p>
          </p:txBody>
        </p:sp>
      </p:grpSp>
      <p:grpSp>
        <p:nvGrpSpPr>
          <p:cNvPr id="188" name="Grupa 187">
            <a:extLst>
              <a:ext uri="{FF2B5EF4-FFF2-40B4-BE49-F238E27FC236}">
                <a16:creationId xmlns:a16="http://schemas.microsoft.com/office/drawing/2014/main" id="{236AF525-651F-4B2A-BE7A-9AA1C44EE7EF}"/>
              </a:ext>
            </a:extLst>
          </p:cNvPr>
          <p:cNvGrpSpPr/>
          <p:nvPr/>
        </p:nvGrpSpPr>
        <p:grpSpPr>
          <a:xfrm>
            <a:off x="9528964" y="676657"/>
            <a:ext cx="1729813" cy="2205582"/>
            <a:chOff x="239760" y="1174219"/>
            <a:chExt cx="1729813" cy="1750178"/>
          </a:xfrm>
        </p:grpSpPr>
        <p:grpSp>
          <p:nvGrpSpPr>
            <p:cNvPr id="189" name="Grupa 188">
              <a:extLst>
                <a:ext uri="{FF2B5EF4-FFF2-40B4-BE49-F238E27FC236}">
                  <a16:creationId xmlns:a16="http://schemas.microsoft.com/office/drawing/2014/main" id="{E4FC54F9-F389-46C2-9D83-89B0D6C9C0F3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91" name="Prostokąt: zaokrąglony róg i ścięty róg u góry 190">
                <a:extLst>
                  <a:ext uri="{FF2B5EF4-FFF2-40B4-BE49-F238E27FC236}">
                    <a16:creationId xmlns:a16="http://schemas.microsoft.com/office/drawing/2014/main" id="{0D61BD54-A69C-420B-BF72-5FECB7C5A518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2" name="Prostokąt: zaokrąglony róg i ścięty róg u góry 191">
                <a:extLst>
                  <a:ext uri="{FF2B5EF4-FFF2-40B4-BE49-F238E27FC236}">
                    <a16:creationId xmlns:a16="http://schemas.microsoft.com/office/drawing/2014/main" id="{252C0C48-D9E8-4426-BA62-EA9744D8C65E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3" name="Dowolny kształt: kształt 192">
                <a:extLst>
                  <a:ext uri="{FF2B5EF4-FFF2-40B4-BE49-F238E27FC236}">
                    <a16:creationId xmlns:a16="http://schemas.microsoft.com/office/drawing/2014/main" id="{13168E2C-D5B1-410C-92D1-7C658CA5BDF3}"/>
                  </a:ext>
                </a:extLst>
              </p:cNvPr>
              <p:cNvSpPr/>
              <p:nvPr/>
            </p:nvSpPr>
            <p:spPr>
              <a:xfrm flipH="1">
                <a:off x="2476121" y="4503980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90" name="pole tekstowe 189">
              <a:extLst>
                <a:ext uri="{FF2B5EF4-FFF2-40B4-BE49-F238E27FC236}">
                  <a16:creationId xmlns:a16="http://schemas.microsoft.com/office/drawing/2014/main" id="{0952AA99-97D9-4F43-B2CB-4FCCBAB54CF4}"/>
                </a:ext>
              </a:extLst>
            </p:cNvPr>
            <p:cNvSpPr txBox="1"/>
            <p:nvPr/>
          </p:nvSpPr>
          <p:spPr>
            <a:xfrm>
              <a:off x="368130" y="1307930"/>
              <a:ext cx="1255908" cy="80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ПРИВЛЕКАТЕЛЬНЫЕ ЦЕНЫ</a:t>
              </a:r>
              <a:endParaRPr lang="pl-PL" sz="9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Все процессы оптимизированы для минимизации цены продуктов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  <a:endParaRPr lang="pl-PL" sz="800" spc="-50" dirty="0"/>
            </a:p>
          </p:txBody>
        </p:sp>
      </p:grpSp>
      <p:grpSp>
        <p:nvGrpSpPr>
          <p:cNvPr id="194" name="Grupa 193">
            <a:extLst>
              <a:ext uri="{FF2B5EF4-FFF2-40B4-BE49-F238E27FC236}">
                <a16:creationId xmlns:a16="http://schemas.microsoft.com/office/drawing/2014/main" id="{68657F86-3CD7-4775-A6B2-31BFD94145C3}"/>
              </a:ext>
            </a:extLst>
          </p:cNvPr>
          <p:cNvGrpSpPr/>
          <p:nvPr/>
        </p:nvGrpSpPr>
        <p:grpSpPr>
          <a:xfrm>
            <a:off x="6069338" y="2738911"/>
            <a:ext cx="1729813" cy="2205582"/>
            <a:chOff x="239760" y="1174219"/>
            <a:chExt cx="1729813" cy="1750178"/>
          </a:xfrm>
        </p:grpSpPr>
        <p:grpSp>
          <p:nvGrpSpPr>
            <p:cNvPr id="195" name="Grupa 194">
              <a:extLst>
                <a:ext uri="{FF2B5EF4-FFF2-40B4-BE49-F238E27FC236}">
                  <a16:creationId xmlns:a16="http://schemas.microsoft.com/office/drawing/2014/main" id="{61E21294-9ED0-431A-BB24-2F63FC1D8369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197" name="Prostokąt: zaokrąglony róg i ścięty róg u góry 196">
                <a:extLst>
                  <a:ext uri="{FF2B5EF4-FFF2-40B4-BE49-F238E27FC236}">
                    <a16:creationId xmlns:a16="http://schemas.microsoft.com/office/drawing/2014/main" id="{507E9C26-AD74-449B-B85B-5FEE310A1C97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8" name="Prostokąt: zaokrąglony róg i ścięty róg u góry 197">
                <a:extLst>
                  <a:ext uri="{FF2B5EF4-FFF2-40B4-BE49-F238E27FC236}">
                    <a16:creationId xmlns:a16="http://schemas.microsoft.com/office/drawing/2014/main" id="{53077929-2438-4AFE-A38E-00069EA59EA4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9" name="Dowolny kształt: kształt 198">
                <a:extLst>
                  <a:ext uri="{FF2B5EF4-FFF2-40B4-BE49-F238E27FC236}">
                    <a16:creationId xmlns:a16="http://schemas.microsoft.com/office/drawing/2014/main" id="{0ACF6DA8-B5EE-469A-AC3E-FE7E7A1536B0}"/>
                  </a:ext>
                </a:extLst>
              </p:cNvPr>
              <p:cNvSpPr/>
              <p:nvPr/>
            </p:nvSpPr>
            <p:spPr>
              <a:xfrm flipH="1">
                <a:off x="2481351" y="4498946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96" name="pole tekstowe 195">
              <a:extLst>
                <a:ext uri="{FF2B5EF4-FFF2-40B4-BE49-F238E27FC236}">
                  <a16:creationId xmlns:a16="http://schemas.microsoft.com/office/drawing/2014/main" id="{AFA19130-0D05-4042-8425-FDC9C9ECF950}"/>
                </a:ext>
              </a:extLst>
            </p:cNvPr>
            <p:cNvSpPr txBox="1"/>
            <p:nvPr/>
          </p:nvSpPr>
          <p:spPr>
            <a:xfrm>
              <a:off x="344777" y="1307930"/>
              <a:ext cx="1304452" cy="1099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ЗАЩИЩЕННЫЕ ПРОДУКТЫ</a:t>
              </a:r>
              <a:endParaRPr lang="pl-PL" sz="9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Перед отправкой клиенту продукты тщательно упаковываются и должным образом защищается от повреждений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  <a:endParaRPr lang="pl-PL" sz="800" spc="-50" dirty="0"/>
            </a:p>
          </p:txBody>
        </p:sp>
      </p:grpSp>
      <p:grpSp>
        <p:nvGrpSpPr>
          <p:cNvPr id="200" name="Grupa 199">
            <a:extLst>
              <a:ext uri="{FF2B5EF4-FFF2-40B4-BE49-F238E27FC236}">
                <a16:creationId xmlns:a16="http://schemas.microsoft.com/office/drawing/2014/main" id="{6745232B-F6D3-4A2F-BADE-EF248C628D81}"/>
              </a:ext>
            </a:extLst>
          </p:cNvPr>
          <p:cNvGrpSpPr/>
          <p:nvPr/>
        </p:nvGrpSpPr>
        <p:grpSpPr>
          <a:xfrm>
            <a:off x="7799151" y="2738911"/>
            <a:ext cx="1729813" cy="2205582"/>
            <a:chOff x="239760" y="1174219"/>
            <a:chExt cx="1729813" cy="1750178"/>
          </a:xfrm>
        </p:grpSpPr>
        <p:grpSp>
          <p:nvGrpSpPr>
            <p:cNvPr id="201" name="Grupa 200">
              <a:extLst>
                <a:ext uri="{FF2B5EF4-FFF2-40B4-BE49-F238E27FC236}">
                  <a16:creationId xmlns:a16="http://schemas.microsoft.com/office/drawing/2014/main" id="{BDBC6C6D-6B85-4015-85AA-DD476F96AE4A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203" name="Prostokąt: zaokrąglony róg i ścięty róg u góry 202">
                <a:extLst>
                  <a:ext uri="{FF2B5EF4-FFF2-40B4-BE49-F238E27FC236}">
                    <a16:creationId xmlns:a16="http://schemas.microsoft.com/office/drawing/2014/main" id="{351BCCB2-B9E7-4BBA-8552-9B5B2D172895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4" name="Prostokąt: zaokrąglony róg i ścięty róg u góry 203">
                <a:extLst>
                  <a:ext uri="{FF2B5EF4-FFF2-40B4-BE49-F238E27FC236}">
                    <a16:creationId xmlns:a16="http://schemas.microsoft.com/office/drawing/2014/main" id="{787E917F-B6BB-467A-8D4B-504D19514C9B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5" name="Dowolny kształt: kształt 204">
                <a:extLst>
                  <a:ext uri="{FF2B5EF4-FFF2-40B4-BE49-F238E27FC236}">
                    <a16:creationId xmlns:a16="http://schemas.microsoft.com/office/drawing/2014/main" id="{3C3C3068-9713-48E7-8A02-0CEAE7E8252E}"/>
                  </a:ext>
                </a:extLst>
              </p:cNvPr>
              <p:cNvSpPr/>
              <p:nvPr/>
            </p:nvSpPr>
            <p:spPr>
              <a:xfrm flipH="1">
                <a:off x="2461876" y="4501032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202" name="pole tekstowe 201">
              <a:extLst>
                <a:ext uri="{FF2B5EF4-FFF2-40B4-BE49-F238E27FC236}">
                  <a16:creationId xmlns:a16="http://schemas.microsoft.com/office/drawing/2014/main" id="{7C71D9CB-574A-40A0-9260-185A7B160A5B}"/>
                </a:ext>
              </a:extLst>
            </p:cNvPr>
            <p:cNvSpPr txBox="1"/>
            <p:nvPr/>
          </p:nvSpPr>
          <p:spPr>
            <a:xfrm>
              <a:off x="318196" y="1307930"/>
              <a:ext cx="1327227" cy="81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spc="-5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80% ОРИГИНАЛЬНЫХ ЗАПЧАСТЕЙ</a:t>
              </a:r>
              <a:endParaRPr lang="pl-PL" sz="90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50" b="1" spc="-5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В продуктах линейки Premium в среднем используется более 80% оригинальных запчастей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206" name="Grupa 205">
            <a:extLst>
              <a:ext uri="{FF2B5EF4-FFF2-40B4-BE49-F238E27FC236}">
                <a16:creationId xmlns:a16="http://schemas.microsoft.com/office/drawing/2014/main" id="{E048FB9A-36D9-4320-841C-D6EEC1520EF4}"/>
              </a:ext>
            </a:extLst>
          </p:cNvPr>
          <p:cNvGrpSpPr/>
          <p:nvPr/>
        </p:nvGrpSpPr>
        <p:grpSpPr>
          <a:xfrm>
            <a:off x="7786998" y="4759480"/>
            <a:ext cx="1729813" cy="2205582"/>
            <a:chOff x="239760" y="1174219"/>
            <a:chExt cx="1729813" cy="1750178"/>
          </a:xfrm>
        </p:grpSpPr>
        <p:grpSp>
          <p:nvGrpSpPr>
            <p:cNvPr id="207" name="Grupa 206">
              <a:extLst>
                <a:ext uri="{FF2B5EF4-FFF2-40B4-BE49-F238E27FC236}">
                  <a16:creationId xmlns:a16="http://schemas.microsoft.com/office/drawing/2014/main" id="{D300899C-B70B-4C70-BF67-8B9EFCF0EA8C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209" name="Prostokąt: zaokrąglony róg i ścięty róg u góry 208">
                <a:extLst>
                  <a:ext uri="{FF2B5EF4-FFF2-40B4-BE49-F238E27FC236}">
                    <a16:creationId xmlns:a16="http://schemas.microsoft.com/office/drawing/2014/main" id="{FBA171C2-DCB0-485E-B624-276B5B3CF38E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10" name="Prostokąt: zaokrąglony róg i ścięty róg u góry 209">
                <a:extLst>
                  <a:ext uri="{FF2B5EF4-FFF2-40B4-BE49-F238E27FC236}">
                    <a16:creationId xmlns:a16="http://schemas.microsoft.com/office/drawing/2014/main" id="{FDF423DF-26F5-41C3-BA76-4BB1E6C793BE}"/>
                  </a:ext>
                </a:extLst>
              </p:cNvPr>
              <p:cNvSpPr/>
              <p:nvPr/>
            </p:nvSpPr>
            <p:spPr>
              <a:xfrm rot="10800000">
                <a:off x="861235" y="1584801"/>
                <a:ext cx="2865415" cy="3318182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11" name="Dowolny kształt: kształt 210">
                <a:extLst>
                  <a:ext uri="{FF2B5EF4-FFF2-40B4-BE49-F238E27FC236}">
                    <a16:creationId xmlns:a16="http://schemas.microsoft.com/office/drawing/2014/main" id="{323AAAB2-907C-4D57-9360-7CECBB92BE86}"/>
                  </a:ext>
                </a:extLst>
              </p:cNvPr>
              <p:cNvSpPr/>
              <p:nvPr/>
            </p:nvSpPr>
            <p:spPr>
              <a:xfrm flipH="1">
                <a:off x="2456646" y="4501032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208" name="pole tekstowe 207">
              <a:extLst>
                <a:ext uri="{FF2B5EF4-FFF2-40B4-BE49-F238E27FC236}">
                  <a16:creationId xmlns:a16="http://schemas.microsoft.com/office/drawing/2014/main" id="{3C444C62-7B68-422E-8F81-23B1A5547084}"/>
                </a:ext>
              </a:extLst>
            </p:cNvPr>
            <p:cNvSpPr txBox="1"/>
            <p:nvPr/>
          </p:nvSpPr>
          <p:spPr>
            <a:xfrm>
              <a:off x="268124" y="1307930"/>
              <a:ext cx="1415784" cy="119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МИНИМИЗАЦИЯ ОТХОДОВ</a:t>
              </a:r>
              <a:endParaRPr lang="pl-PL" sz="9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6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В процессе регенерации используется максимальное количество частей восстанавливаемого продукта, что обеспечивает их привлекательную цену</a:t>
              </a:r>
              <a:r>
                <a:rPr lang="pl-PL" sz="800" b="0" i="0" u="none" strike="noStrike" spc="-6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  <a:endParaRPr lang="pl-PL" sz="800" spc="-60" dirty="0"/>
            </a:p>
          </p:txBody>
        </p:sp>
      </p:grpSp>
      <p:grpSp>
        <p:nvGrpSpPr>
          <p:cNvPr id="212" name="Grupa 211">
            <a:extLst>
              <a:ext uri="{FF2B5EF4-FFF2-40B4-BE49-F238E27FC236}">
                <a16:creationId xmlns:a16="http://schemas.microsoft.com/office/drawing/2014/main" id="{404094C1-86FC-431D-B961-B7B4B9E37653}"/>
              </a:ext>
            </a:extLst>
          </p:cNvPr>
          <p:cNvGrpSpPr/>
          <p:nvPr/>
        </p:nvGrpSpPr>
        <p:grpSpPr>
          <a:xfrm>
            <a:off x="6069338" y="4761533"/>
            <a:ext cx="1729813" cy="2205582"/>
            <a:chOff x="239760" y="1174219"/>
            <a:chExt cx="1729813" cy="1750178"/>
          </a:xfrm>
        </p:grpSpPr>
        <p:grpSp>
          <p:nvGrpSpPr>
            <p:cNvPr id="213" name="Grupa 212">
              <a:extLst>
                <a:ext uri="{FF2B5EF4-FFF2-40B4-BE49-F238E27FC236}">
                  <a16:creationId xmlns:a16="http://schemas.microsoft.com/office/drawing/2014/main" id="{3675156A-A0E7-41B4-A334-29849B926685}"/>
                </a:ext>
              </a:extLst>
            </p:cNvPr>
            <p:cNvGrpSpPr/>
            <p:nvPr/>
          </p:nvGrpSpPr>
          <p:grpSpPr>
            <a:xfrm>
              <a:off x="239760" y="1174219"/>
              <a:ext cx="1729813" cy="1750178"/>
              <a:chOff x="640510" y="1413980"/>
              <a:chExt cx="3799781" cy="4250161"/>
            </a:xfrm>
            <a:solidFill>
              <a:srgbClr val="66FF66"/>
            </a:solidFill>
          </p:grpSpPr>
          <p:sp>
            <p:nvSpPr>
              <p:cNvPr id="215" name="Prostokąt: zaokrąglony róg i ścięty róg u góry 214">
                <a:extLst>
                  <a:ext uri="{FF2B5EF4-FFF2-40B4-BE49-F238E27FC236}">
                    <a16:creationId xmlns:a16="http://schemas.microsoft.com/office/drawing/2014/main" id="{3DA2450E-7B1E-46D6-BA0A-8D21BC33D97A}"/>
                  </a:ext>
                </a:extLst>
              </p:cNvPr>
              <p:cNvSpPr/>
              <p:nvPr/>
            </p:nvSpPr>
            <p:spPr>
              <a:xfrm rot="10800000">
                <a:off x="640510" y="1413980"/>
                <a:ext cx="3799781" cy="425016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chemeClr val="tx1">
                  <a:alpha val="39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16" name="Prostokąt: zaokrąglony róg i ścięty róg u góry 215">
                <a:extLst>
                  <a:ext uri="{FF2B5EF4-FFF2-40B4-BE49-F238E27FC236}">
                    <a16:creationId xmlns:a16="http://schemas.microsoft.com/office/drawing/2014/main" id="{BBBE92E6-E0E3-4322-B942-276600E919F0}"/>
                  </a:ext>
                </a:extLst>
              </p:cNvPr>
              <p:cNvSpPr/>
              <p:nvPr/>
            </p:nvSpPr>
            <p:spPr>
              <a:xfrm rot="10800000">
                <a:off x="861236" y="1584801"/>
                <a:ext cx="2865415" cy="3318181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17" name="Dowolny kształt: kształt 216">
                <a:extLst>
                  <a:ext uri="{FF2B5EF4-FFF2-40B4-BE49-F238E27FC236}">
                    <a16:creationId xmlns:a16="http://schemas.microsoft.com/office/drawing/2014/main" id="{A9C8ADCC-299D-458D-BE50-E376F7C3E3D3}"/>
                  </a:ext>
                </a:extLst>
              </p:cNvPr>
              <p:cNvSpPr/>
              <p:nvPr/>
            </p:nvSpPr>
            <p:spPr>
              <a:xfrm flipH="1">
                <a:off x="2467106" y="4498947"/>
                <a:ext cx="1284748" cy="408526"/>
              </a:xfrm>
              <a:custGeom>
                <a:avLst/>
                <a:gdLst>
                  <a:gd name="connsiteX0" fmla="*/ 308977 w 1284749"/>
                  <a:gd name="connsiteY0" fmla="*/ 0 h 408525"/>
                  <a:gd name="connsiteX1" fmla="*/ 60821 w 1284749"/>
                  <a:gd name="connsiteY1" fmla="*/ 81427 h 408525"/>
                  <a:gd name="connsiteX2" fmla="*/ 0 w 1284749"/>
                  <a:gd name="connsiteY2" fmla="*/ 2787 h 408525"/>
                  <a:gd name="connsiteX3" fmla="*/ 25806 w 1284749"/>
                  <a:gd name="connsiteY3" fmla="*/ 85920 h 408525"/>
                  <a:gd name="connsiteX4" fmla="*/ 30007 w 1284749"/>
                  <a:gd name="connsiteY4" fmla="*/ 95810 h 408525"/>
                  <a:gd name="connsiteX5" fmla="*/ 75308 w 1284749"/>
                  <a:gd name="connsiteY5" fmla="*/ 179271 h 408525"/>
                  <a:gd name="connsiteX6" fmla="*/ 215757 w 1284749"/>
                  <a:gd name="connsiteY6" fmla="*/ 319721 h 408525"/>
                  <a:gd name="connsiteX7" fmla="*/ 303469 w 1284749"/>
                  <a:gd name="connsiteY7" fmla="*/ 367330 h 408525"/>
                  <a:gd name="connsiteX8" fmla="*/ 304816 w 1284749"/>
                  <a:gd name="connsiteY8" fmla="*/ 367890 h 408525"/>
                  <a:gd name="connsiteX9" fmla="*/ 401688 w 1284749"/>
                  <a:gd name="connsiteY9" fmla="*/ 397961 h 408525"/>
                  <a:gd name="connsiteX10" fmla="*/ 506482 w 1284749"/>
                  <a:gd name="connsiteY10" fmla="*/ 408525 h 408525"/>
                  <a:gd name="connsiteX11" fmla="*/ 1284749 w 1284749"/>
                  <a:gd name="connsiteY11" fmla="*/ 408525 h 40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749" h="408525">
                    <a:moveTo>
                      <a:pt x="308977" y="0"/>
                    </a:moveTo>
                    <a:cubicBezTo>
                      <a:pt x="268767" y="235863"/>
                      <a:pt x="196176" y="244228"/>
                      <a:pt x="60821" y="81427"/>
                    </a:cubicBezTo>
                    <a:lnTo>
                      <a:pt x="0" y="2787"/>
                    </a:lnTo>
                    <a:lnTo>
                      <a:pt x="25806" y="85920"/>
                    </a:lnTo>
                    <a:lnTo>
                      <a:pt x="30007" y="95810"/>
                    </a:lnTo>
                    <a:lnTo>
                      <a:pt x="75308" y="179271"/>
                    </a:lnTo>
                    <a:cubicBezTo>
                      <a:pt x="112685" y="234597"/>
                      <a:pt x="160431" y="282343"/>
                      <a:pt x="215757" y="319721"/>
                    </a:cubicBezTo>
                    <a:lnTo>
                      <a:pt x="303469" y="367330"/>
                    </a:lnTo>
                    <a:lnTo>
                      <a:pt x="304816" y="367890"/>
                    </a:lnTo>
                    <a:lnTo>
                      <a:pt x="401688" y="397961"/>
                    </a:lnTo>
                    <a:cubicBezTo>
                      <a:pt x="435538" y="404888"/>
                      <a:pt x="470585" y="408525"/>
                      <a:pt x="506482" y="408525"/>
                    </a:cubicBezTo>
                    <a:lnTo>
                      <a:pt x="1284749" y="408525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214" name="pole tekstowe 213">
              <a:extLst>
                <a:ext uri="{FF2B5EF4-FFF2-40B4-BE49-F238E27FC236}">
                  <a16:creationId xmlns:a16="http://schemas.microsoft.com/office/drawing/2014/main" id="{BE19C384-107B-4A68-8E7E-4098B2620046}"/>
                </a:ext>
              </a:extLst>
            </p:cNvPr>
            <p:cNvSpPr txBox="1"/>
            <p:nvPr/>
          </p:nvSpPr>
          <p:spPr>
            <a:xfrm>
              <a:off x="350080" y="1307930"/>
              <a:ext cx="1310826" cy="100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ЦЕННЫЕ </a:t>
              </a:r>
              <a:endParaRPr lang="pl-PL" sz="9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z-Cyrl-AZ" sz="9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РЕСУРСЫ</a:t>
              </a:r>
              <a:endParaRPr lang="pl-PL" sz="9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pl-PL" sz="1000" b="1" spc="-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Метод регенерации в компании AS-PL позволяет экономить ценные минеральные ресурсы, электроэнергию и воду</a:t>
              </a:r>
              <a:r>
                <a:rPr lang="pl-PL" sz="800" b="0" i="0" u="none" strike="noStrike" spc="-50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  <a:endParaRPr lang="pl-PL" sz="800" spc="-5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8676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Działania">
            <a:extLst>
              <a:ext uri="{FF2B5EF4-FFF2-40B4-BE49-F238E27FC236}">
                <a16:creationId xmlns:a16="http://schemas.microsoft.com/office/drawing/2014/main" id="{A91534FF-C058-4452-844C-99535CC5F18F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121" name="Prostokąt 120">
              <a:extLst>
                <a:ext uri="{FF2B5EF4-FFF2-40B4-BE49-F238E27FC236}">
                  <a16:creationId xmlns:a16="http://schemas.microsoft.com/office/drawing/2014/main" id="{34F07F3D-8BB6-4752-980D-FB5676167A48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2" name="Dowolny kształt: kształt 121">
              <a:hlinkClick r:id="rId3" action="ppaction://hlinksldjump"/>
              <a:extLst>
                <a:ext uri="{FF2B5EF4-FFF2-40B4-BE49-F238E27FC236}">
                  <a16:creationId xmlns:a16="http://schemas.microsoft.com/office/drawing/2014/main" id="{DB312FBA-C66A-499F-BFAA-63F60540142F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23" name="pole tekstowe 122">
              <a:hlinkClick r:id="rId3" action="ppaction://hlinksldjump"/>
              <a:extLst>
                <a:ext uri="{FF2B5EF4-FFF2-40B4-BE49-F238E27FC236}">
                  <a16:creationId xmlns:a16="http://schemas.microsoft.com/office/drawing/2014/main" id="{758B29C6-5495-4139-8987-29DC66879458}"/>
                </a:ext>
              </a:extLst>
            </p:cNvPr>
            <p:cNvSpPr txBox="1"/>
            <p:nvPr/>
          </p:nvSpPr>
          <p:spPr>
            <a:xfrm rot="16200000">
              <a:off x="589800" y="840440"/>
              <a:ext cx="12506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</a:t>
              </a:r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перации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4" name="Grafika 123" descr="Uniesiony kciuk">
              <a:extLst>
                <a:ext uri="{FF2B5EF4-FFF2-40B4-BE49-F238E27FC236}">
                  <a16:creationId xmlns:a16="http://schemas.microsoft.com/office/drawing/2014/main" id="{E58B6C82-EA93-424A-8249-6F805F7EF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125" name="Oferta">
            <a:extLst>
              <a:ext uri="{FF2B5EF4-FFF2-40B4-BE49-F238E27FC236}">
                <a16:creationId xmlns:a16="http://schemas.microsoft.com/office/drawing/2014/main" id="{0D9FCEDA-EFA4-461B-A67B-DD2F54E2EF68}"/>
              </a:ext>
            </a:extLst>
          </p:cNvPr>
          <p:cNvGrpSpPr/>
          <p:nvPr/>
        </p:nvGrpSpPr>
        <p:grpSpPr>
          <a:xfrm>
            <a:off x="-286085" y="-41"/>
            <a:ext cx="12192000" cy="6858000"/>
            <a:chOff x="-11118781" y="-41"/>
            <a:chExt cx="12192000" cy="6858000"/>
          </a:xfrm>
        </p:grpSpPr>
        <p:sp>
          <p:nvSpPr>
            <p:cNvPr id="126" name="Prostokąt 125">
              <a:extLst>
                <a:ext uri="{FF2B5EF4-FFF2-40B4-BE49-F238E27FC236}">
                  <a16:creationId xmlns:a16="http://schemas.microsoft.com/office/drawing/2014/main" id="{5D57E67E-9C35-40DA-99A3-D5766CB68D57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27" name="Dowolny kształt: kształt 126">
              <a:hlinkClick r:id="rId6" action="ppaction://hlinksldjump"/>
              <a:extLst>
                <a:ext uri="{FF2B5EF4-FFF2-40B4-BE49-F238E27FC236}">
                  <a16:creationId xmlns:a16="http://schemas.microsoft.com/office/drawing/2014/main" id="{5A9917D0-6A43-4A89-92BC-D09EFCC3E25F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28" name="pole tekstowe 127">
              <a:hlinkClick r:id="rId6" action="ppaction://hlinksldjump"/>
              <a:extLst>
                <a:ext uri="{FF2B5EF4-FFF2-40B4-BE49-F238E27FC236}">
                  <a16:creationId xmlns:a16="http://schemas.microsoft.com/office/drawing/2014/main" id="{2C56D731-6B3A-4738-B006-C037CCFB321C}"/>
                </a:ext>
              </a:extLst>
            </p:cNvPr>
            <p:cNvSpPr txBox="1"/>
            <p:nvPr/>
          </p:nvSpPr>
          <p:spPr>
            <a:xfrm rot="16200000">
              <a:off x="86380" y="2060001"/>
              <a:ext cx="165079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предложения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9" name="Grafika 128" descr="Uścisk dłoni">
              <a:extLst>
                <a:ext uri="{FF2B5EF4-FFF2-40B4-BE49-F238E27FC236}">
                  <a16:creationId xmlns:a16="http://schemas.microsoft.com/office/drawing/2014/main" id="{04ED54AC-1B30-41FF-9B35-7E2F2C46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30" name="Regeneracja">
            <a:extLst>
              <a:ext uri="{FF2B5EF4-FFF2-40B4-BE49-F238E27FC236}">
                <a16:creationId xmlns:a16="http://schemas.microsoft.com/office/drawing/2014/main" id="{29A8D7C9-C7EA-471B-B514-C9625A57891B}"/>
              </a:ext>
            </a:extLst>
          </p:cNvPr>
          <p:cNvGrpSpPr/>
          <p:nvPr/>
        </p:nvGrpSpPr>
        <p:grpSpPr>
          <a:xfrm>
            <a:off x="-576061" y="0"/>
            <a:ext cx="12192000" cy="6858000"/>
            <a:chOff x="-10595260" y="0"/>
            <a:chExt cx="12192000" cy="6858000"/>
          </a:xfrm>
        </p:grpSpPr>
        <p:sp>
          <p:nvSpPr>
            <p:cNvPr id="131" name="Prostokąt 130">
              <a:extLst>
                <a:ext uri="{FF2B5EF4-FFF2-40B4-BE49-F238E27FC236}">
                  <a16:creationId xmlns:a16="http://schemas.microsoft.com/office/drawing/2014/main" id="{5CD47BBD-14D1-4039-8FBB-718CDAE72A14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2" name="Dowolny kształt: kształt 131">
              <a:hlinkClick r:id="rId9" action="ppaction://hlinksldjump"/>
              <a:extLst>
                <a:ext uri="{FF2B5EF4-FFF2-40B4-BE49-F238E27FC236}">
                  <a16:creationId xmlns:a16="http://schemas.microsoft.com/office/drawing/2014/main" id="{7275E5CB-8BF6-4754-A7B7-816B960846D5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33" name="pole tekstowe 132">
              <a:hlinkClick r:id="rId9" action="ppaction://hlinksldjump"/>
              <a:extLst>
                <a:ext uri="{FF2B5EF4-FFF2-40B4-BE49-F238E27FC236}">
                  <a16:creationId xmlns:a16="http://schemas.microsoft.com/office/drawing/2014/main" id="{0F5FB88E-B070-4274-A880-F7B89EE906FD}"/>
                </a:ext>
              </a:extLst>
            </p:cNvPr>
            <p:cNvSpPr txBox="1"/>
            <p:nvPr/>
          </p:nvSpPr>
          <p:spPr>
            <a:xfrm rot="16200000">
              <a:off x="674661" y="3320324"/>
              <a:ext cx="151332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регенерация</a:t>
              </a:r>
              <a:endParaRPr lang="pl-PL" sz="1400" b="1" kern="2100" spc="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4" name="Grafika 133" descr="Koła zębate">
              <a:extLst>
                <a:ext uri="{FF2B5EF4-FFF2-40B4-BE49-F238E27FC236}">
                  <a16:creationId xmlns:a16="http://schemas.microsoft.com/office/drawing/2014/main" id="{B9E6A308-5B01-4B39-A100-FF622E665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35" name="Zalety">
            <a:extLst>
              <a:ext uri="{FF2B5EF4-FFF2-40B4-BE49-F238E27FC236}">
                <a16:creationId xmlns:a16="http://schemas.microsoft.com/office/drawing/2014/main" id="{68E04F83-ADF2-4200-A0FD-ACF68212F08A}"/>
              </a:ext>
            </a:extLst>
          </p:cNvPr>
          <p:cNvGrpSpPr/>
          <p:nvPr/>
        </p:nvGrpSpPr>
        <p:grpSpPr>
          <a:xfrm>
            <a:off x="-866254" y="0"/>
            <a:ext cx="12192000" cy="6858000"/>
            <a:chOff x="-9765038" y="0"/>
            <a:chExt cx="12192000" cy="6858000"/>
          </a:xfrm>
        </p:grpSpPr>
        <p:sp>
          <p:nvSpPr>
            <p:cNvPr id="136" name="Prostokąt 135">
              <a:extLst>
                <a:ext uri="{FF2B5EF4-FFF2-40B4-BE49-F238E27FC236}">
                  <a16:creationId xmlns:a16="http://schemas.microsoft.com/office/drawing/2014/main" id="{2B949EDA-C465-4A63-932C-F7F9055E50CB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7" name="Dowolny kształt: kształt 1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D78236CA-47F6-4E71-A7A5-4CE571A097EA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38" name="pole tekstowe 1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76A312E8-8700-4E0B-A6EA-01AACF922A50}"/>
                </a:ext>
              </a:extLst>
            </p:cNvPr>
            <p:cNvSpPr txBox="1"/>
            <p:nvPr/>
          </p:nvSpPr>
          <p:spPr>
            <a:xfrm rot="16200000">
              <a:off x="1478204" y="4484918"/>
              <a:ext cx="158033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преимущества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9" name="Grafika 138" descr="Rozwój biznesu">
              <a:extLst>
                <a:ext uri="{FF2B5EF4-FFF2-40B4-BE49-F238E27FC236}">
                  <a16:creationId xmlns:a16="http://schemas.microsoft.com/office/drawing/2014/main" id="{F47F2AE2-FF6D-415D-9A47-66229B388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40" name="Kontakt">
            <a:extLst>
              <a:ext uri="{FF2B5EF4-FFF2-40B4-BE49-F238E27FC236}">
                <a16:creationId xmlns:a16="http://schemas.microsoft.com/office/drawing/2014/main" id="{9C3251B3-6BE8-49E6-B952-9CCCC512B150}"/>
              </a:ext>
            </a:extLst>
          </p:cNvPr>
          <p:cNvGrpSpPr/>
          <p:nvPr/>
        </p:nvGrpSpPr>
        <p:grpSpPr>
          <a:xfrm>
            <a:off x="-1180538" y="0"/>
            <a:ext cx="12212740" cy="6858000"/>
            <a:chOff x="-11946867" y="0"/>
            <a:chExt cx="12212740" cy="6858000"/>
          </a:xfrm>
        </p:grpSpPr>
        <p:sp>
          <p:nvSpPr>
            <p:cNvPr id="141" name="Prostokąt 140">
              <a:extLst>
                <a:ext uri="{FF2B5EF4-FFF2-40B4-BE49-F238E27FC236}">
                  <a16:creationId xmlns:a16="http://schemas.microsoft.com/office/drawing/2014/main" id="{B5BF0D44-7265-45B9-80E7-089866F3CAA6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2" name="Dowolny kształt: kształt 141">
              <a:hlinkClick r:id="rId15" action="ppaction://hlinksldjump"/>
              <a:extLst>
                <a:ext uri="{FF2B5EF4-FFF2-40B4-BE49-F238E27FC236}">
                  <a16:creationId xmlns:a16="http://schemas.microsoft.com/office/drawing/2014/main" id="{B231A9F7-BEDF-4C06-8B0F-DCEA46D08D7B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43" name="pole tekstowe 142">
              <a:hlinkClick r:id="rId15" action="ppaction://hlinksldjump"/>
              <a:extLst>
                <a:ext uri="{FF2B5EF4-FFF2-40B4-BE49-F238E27FC236}">
                  <a16:creationId xmlns:a16="http://schemas.microsoft.com/office/drawing/2014/main" id="{023C9654-2C28-483C-977F-4076EAA860A5}"/>
                </a:ext>
              </a:extLst>
            </p:cNvPr>
            <p:cNvSpPr txBox="1"/>
            <p:nvPr/>
          </p:nvSpPr>
          <p:spPr>
            <a:xfrm rot="16200000">
              <a:off x="-580594" y="5704684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контакты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4" name="Prostokąt 143">
              <a:extLst>
                <a:ext uri="{FF2B5EF4-FFF2-40B4-BE49-F238E27FC236}">
                  <a16:creationId xmlns:a16="http://schemas.microsoft.com/office/drawing/2014/main" id="{40762606-1AAA-47F2-BAD3-E4387E0F5322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45" name="Grafika 144" descr="Słuchawka">
              <a:extLst>
                <a:ext uri="{FF2B5EF4-FFF2-40B4-BE49-F238E27FC236}">
                  <a16:creationId xmlns:a16="http://schemas.microsoft.com/office/drawing/2014/main" id="{215FBCEA-205D-465D-9ABA-3E3DD8C4A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sp>
        <p:nvSpPr>
          <p:cNvPr id="95" name="Sześciokąt 94">
            <a:extLst>
              <a:ext uri="{FF2B5EF4-FFF2-40B4-BE49-F238E27FC236}">
                <a16:creationId xmlns:a16="http://schemas.microsoft.com/office/drawing/2014/main" id="{0FD02AF8-27BD-45D9-8909-27E6159BE9D0}"/>
              </a:ext>
            </a:extLst>
          </p:cNvPr>
          <p:cNvSpPr/>
          <p:nvPr/>
        </p:nvSpPr>
        <p:spPr>
          <a:xfrm>
            <a:off x="2014726" y="2602932"/>
            <a:ext cx="1902781" cy="1652184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756F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6" name="Sześciokąt 95">
            <a:extLst>
              <a:ext uri="{FF2B5EF4-FFF2-40B4-BE49-F238E27FC236}">
                <a16:creationId xmlns:a16="http://schemas.microsoft.com/office/drawing/2014/main" id="{6E74B75A-B430-41AD-A3BC-75F01631E288}"/>
              </a:ext>
            </a:extLst>
          </p:cNvPr>
          <p:cNvSpPr/>
          <p:nvPr/>
        </p:nvSpPr>
        <p:spPr>
          <a:xfrm>
            <a:off x="6097729" y="2601222"/>
            <a:ext cx="1902781" cy="1652184"/>
          </a:xfrm>
          <a:prstGeom prst="hexagon">
            <a:avLst>
              <a:gd name="adj" fmla="val 29051"/>
              <a:gd name="vf" fmla="val 11547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97" name="Łącznik prosty 96">
            <a:extLst>
              <a:ext uri="{FF2B5EF4-FFF2-40B4-BE49-F238E27FC236}">
                <a16:creationId xmlns:a16="http://schemas.microsoft.com/office/drawing/2014/main" id="{E56A48E3-0E0F-402D-AF3E-CB8B21476ED3}"/>
              </a:ext>
            </a:extLst>
          </p:cNvPr>
          <p:cNvCxnSpPr>
            <a:cxnSpLocks/>
          </p:cNvCxnSpPr>
          <p:nvPr/>
        </p:nvCxnSpPr>
        <p:spPr>
          <a:xfrm>
            <a:off x="5081609" y="4412641"/>
            <a:ext cx="0" cy="1865005"/>
          </a:xfrm>
          <a:prstGeom prst="line">
            <a:avLst/>
          </a:prstGeom>
          <a:ln w="12700">
            <a:solidFill>
              <a:srgbClr val="75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Grafika 97" descr="Słuchawka">
            <a:extLst>
              <a:ext uri="{FF2B5EF4-FFF2-40B4-BE49-F238E27FC236}">
                <a16:creationId xmlns:a16="http://schemas.microsoft.com/office/drawing/2014/main" id="{6B8FC85C-FD5E-4BFC-84DB-1CD3C881E8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63197" y="2918378"/>
            <a:ext cx="1005840" cy="1005840"/>
          </a:xfrm>
          <a:prstGeom prst="rect">
            <a:avLst/>
          </a:prstGeom>
        </p:spPr>
      </p:pic>
      <p:pic>
        <p:nvPicPr>
          <p:cNvPr id="99" name="Grafika 98" descr="Wyślij">
            <a:extLst>
              <a:ext uri="{FF2B5EF4-FFF2-40B4-BE49-F238E27FC236}">
                <a16:creationId xmlns:a16="http://schemas.microsoft.com/office/drawing/2014/main" id="{F35BC57D-F622-4E44-9F67-D20139A548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02043" y="2970448"/>
            <a:ext cx="914400" cy="914400"/>
          </a:xfrm>
          <a:prstGeom prst="rect">
            <a:avLst/>
          </a:prstGeom>
        </p:spPr>
      </p:pic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4F47AFBA-3087-4A1F-814E-E39C063A907C}"/>
              </a:ext>
            </a:extLst>
          </p:cNvPr>
          <p:cNvSpPr txBox="1"/>
          <p:nvPr/>
        </p:nvSpPr>
        <p:spPr>
          <a:xfrm>
            <a:off x="984076" y="5017573"/>
            <a:ext cx="36837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Отдел Продаж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b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Tel. (+48) 58 304 12 85</a:t>
            </a:r>
          </a:p>
        </p:txBody>
      </p:sp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5FBA692D-2CD4-49FD-A3B6-000B252045E3}"/>
              </a:ext>
            </a:extLst>
          </p:cNvPr>
          <p:cNvSpPr txBox="1"/>
          <p:nvPr/>
        </p:nvSpPr>
        <p:spPr>
          <a:xfrm>
            <a:off x="5357586" y="5015685"/>
            <a:ext cx="3555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hlinkClick r:id="rId22"/>
              </a:rPr>
              <a:t>sales@as-pl.com</a:t>
            </a: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hlinkClick r:id="rId23"/>
              </a:rPr>
              <a:t>as-pl.com</a:t>
            </a: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91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100" grpId="0"/>
      <p:bldP spid="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2" name="Obraz 121">
            <a:extLst>
              <a:ext uri="{FF2B5EF4-FFF2-40B4-BE49-F238E27FC236}">
                <a16:creationId xmlns:a16="http://schemas.microsoft.com/office/drawing/2014/main" id="{8C49733D-D9B5-4253-95CC-59884705D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0" t="123" r="41423" b="48595"/>
          <a:stretch/>
        </p:blipFill>
        <p:spPr>
          <a:xfrm>
            <a:off x="575053" y="1642384"/>
            <a:ext cx="5520947" cy="4150788"/>
          </a:xfrm>
          <a:prstGeom prst="ellipse">
            <a:avLst/>
          </a:prstGeom>
        </p:spPr>
      </p:pic>
      <p:pic>
        <p:nvPicPr>
          <p:cNvPr id="124" name="Obraz 123">
            <a:extLst>
              <a:ext uri="{FF2B5EF4-FFF2-40B4-BE49-F238E27FC236}">
                <a16:creationId xmlns:a16="http://schemas.microsoft.com/office/drawing/2014/main" id="{A38087E0-EE08-4350-9495-3EA0D8721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9" t="2826" r="13580" b="50000"/>
          <a:stretch/>
        </p:blipFill>
        <p:spPr>
          <a:xfrm>
            <a:off x="2675760" y="1354149"/>
            <a:ext cx="3223909" cy="3818324"/>
          </a:xfrm>
          <a:prstGeom prst="ellipse">
            <a:avLst/>
          </a:prstGeom>
        </p:spPr>
      </p:pic>
      <p:pic>
        <p:nvPicPr>
          <p:cNvPr id="126" name="Obraz 125">
            <a:extLst>
              <a:ext uri="{FF2B5EF4-FFF2-40B4-BE49-F238E27FC236}">
                <a16:creationId xmlns:a16="http://schemas.microsoft.com/office/drawing/2014/main" id="{5CC5C8B6-BB18-4AF4-94ED-6CC79E905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9" t="55539" r="2046" b="-1780"/>
          <a:stretch/>
        </p:blipFill>
        <p:spPr>
          <a:xfrm>
            <a:off x="2833370" y="1549347"/>
            <a:ext cx="2800771" cy="3742758"/>
          </a:xfrm>
          <a:prstGeom prst="ellipse">
            <a:avLst/>
          </a:prstGeom>
        </p:spPr>
      </p:pic>
      <p:pic>
        <p:nvPicPr>
          <p:cNvPr id="128" name="Obraz 127">
            <a:extLst>
              <a:ext uri="{FF2B5EF4-FFF2-40B4-BE49-F238E27FC236}">
                <a16:creationId xmlns:a16="http://schemas.microsoft.com/office/drawing/2014/main" id="{B2C314FD-A606-48DF-95D3-A553E1EB9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2" t="-1033" r="303" b="54792"/>
          <a:stretch/>
        </p:blipFill>
        <p:spPr>
          <a:xfrm>
            <a:off x="3261798" y="1274839"/>
            <a:ext cx="2800771" cy="3742758"/>
          </a:xfrm>
          <a:prstGeom prst="ellipse">
            <a:avLst/>
          </a:prstGeom>
        </p:spPr>
      </p:pic>
      <p:pic>
        <p:nvPicPr>
          <p:cNvPr id="136" name="Obraz 135">
            <a:extLst>
              <a:ext uri="{FF2B5EF4-FFF2-40B4-BE49-F238E27FC236}">
                <a16:creationId xmlns:a16="http://schemas.microsoft.com/office/drawing/2014/main" id="{4B8D9E61-8E35-48FE-B150-BB2DF9B71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 t="47494" r="56801" b="1224"/>
          <a:stretch/>
        </p:blipFill>
        <p:spPr>
          <a:xfrm>
            <a:off x="264752" y="1565468"/>
            <a:ext cx="5520947" cy="4150788"/>
          </a:xfrm>
          <a:prstGeom prst="ellipse">
            <a:avLst/>
          </a:prstGeom>
        </p:spPr>
      </p:pic>
      <p:pic>
        <p:nvPicPr>
          <p:cNvPr id="163" name="Obraz 162">
            <a:extLst>
              <a:ext uri="{FF2B5EF4-FFF2-40B4-BE49-F238E27FC236}">
                <a16:creationId xmlns:a16="http://schemas.microsoft.com/office/drawing/2014/main" id="{536EFC00-1D48-43C3-982E-3D2104206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7" t="35257" r="24843"/>
          <a:stretch/>
        </p:blipFill>
        <p:spPr>
          <a:xfrm>
            <a:off x="1673117" y="577620"/>
            <a:ext cx="4219729" cy="5275329"/>
          </a:xfrm>
          <a:prstGeom prst="rect">
            <a:avLst/>
          </a:prstGeom>
        </p:spPr>
      </p:pic>
      <p:pic>
        <p:nvPicPr>
          <p:cNvPr id="140" name="Obraz 139">
            <a:extLst>
              <a:ext uri="{FF2B5EF4-FFF2-40B4-BE49-F238E27FC236}">
                <a16:creationId xmlns:a16="http://schemas.microsoft.com/office/drawing/2014/main" id="{D9027A20-03FE-4A5F-BD1C-78BD30DFD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t="-1322" r="75925" b="30126"/>
          <a:stretch/>
        </p:blipFill>
        <p:spPr>
          <a:xfrm>
            <a:off x="763980" y="1106820"/>
            <a:ext cx="3914393" cy="5762739"/>
          </a:xfrm>
          <a:prstGeom prst="ellipse">
            <a:avLst/>
          </a:prstGeom>
        </p:spPr>
      </p:pic>
      <p:pic>
        <p:nvPicPr>
          <p:cNvPr id="142" name="Obraz 141">
            <a:extLst>
              <a:ext uri="{FF2B5EF4-FFF2-40B4-BE49-F238E27FC236}">
                <a16:creationId xmlns:a16="http://schemas.microsoft.com/office/drawing/2014/main" id="{6A60F248-50DA-4A9A-9F5A-13EC73F793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57842" r="89670" b="11788"/>
          <a:stretch/>
        </p:blipFill>
        <p:spPr>
          <a:xfrm>
            <a:off x="311448" y="2864337"/>
            <a:ext cx="2317186" cy="2458233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53105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45132" y="35105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47993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2204" y="30029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61244" y="97250"/>
                <a:ext cx="404640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65" name="pole tekstowe 164">
            <a:hlinkClick r:id="rId11"/>
            <a:extLst>
              <a:ext uri="{FF2B5EF4-FFF2-40B4-BE49-F238E27FC236}">
                <a16:creationId xmlns:a16="http://schemas.microsoft.com/office/drawing/2014/main" id="{5257513F-C96E-4C91-B497-B682CB70734D}"/>
              </a:ext>
            </a:extLst>
          </p:cNvPr>
          <p:cNvSpPr txBox="1"/>
          <p:nvPr/>
        </p:nvSpPr>
        <p:spPr>
          <a:xfrm>
            <a:off x="6158653" y="3020841"/>
            <a:ext cx="5553599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ГЕНЕРАТОРЫ</a:t>
            </a:r>
            <a:endParaRPr lang="pl-PL" sz="60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150616"/>
      </p:ext>
    </p:extLst>
  </p:cSld>
  <p:clrMapOvr>
    <a:masterClrMapping/>
  </p:clrMapOvr>
  <p:transition spd="slow" advClick="0" advTm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2" name="Obraz 121">
            <a:extLst>
              <a:ext uri="{FF2B5EF4-FFF2-40B4-BE49-F238E27FC236}">
                <a16:creationId xmlns:a16="http://schemas.microsoft.com/office/drawing/2014/main" id="{8C49733D-D9B5-4253-95CC-59884705D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0" t="123" r="41423" b="48595"/>
          <a:stretch/>
        </p:blipFill>
        <p:spPr>
          <a:xfrm>
            <a:off x="5208701" y="2832833"/>
            <a:ext cx="2833119" cy="2130012"/>
          </a:xfrm>
          <a:prstGeom prst="ellipse">
            <a:avLst/>
          </a:prstGeom>
        </p:spPr>
      </p:pic>
      <p:pic>
        <p:nvPicPr>
          <p:cNvPr id="124" name="Obraz 123">
            <a:extLst>
              <a:ext uri="{FF2B5EF4-FFF2-40B4-BE49-F238E27FC236}">
                <a16:creationId xmlns:a16="http://schemas.microsoft.com/office/drawing/2014/main" id="{A38087E0-EE08-4350-9495-3EA0D8721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9" t="2826" r="13580" b="50000"/>
          <a:stretch/>
        </p:blipFill>
        <p:spPr>
          <a:xfrm>
            <a:off x="9077612" y="1694520"/>
            <a:ext cx="1654375" cy="1959405"/>
          </a:xfrm>
          <a:prstGeom prst="ellipse">
            <a:avLst/>
          </a:prstGeom>
        </p:spPr>
      </p:pic>
      <p:pic>
        <p:nvPicPr>
          <p:cNvPr id="126" name="Obraz 125">
            <a:extLst>
              <a:ext uri="{FF2B5EF4-FFF2-40B4-BE49-F238E27FC236}">
                <a16:creationId xmlns:a16="http://schemas.microsoft.com/office/drawing/2014/main" id="{5CC5C8B6-BB18-4AF4-94ED-6CC79E905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9" t="55539" r="2046" b="-1780"/>
          <a:stretch/>
        </p:blipFill>
        <p:spPr>
          <a:xfrm>
            <a:off x="10371022" y="2107981"/>
            <a:ext cx="1437238" cy="1920626"/>
          </a:xfrm>
          <a:prstGeom prst="ellipse">
            <a:avLst/>
          </a:prstGeom>
        </p:spPr>
      </p:pic>
      <p:pic>
        <p:nvPicPr>
          <p:cNvPr id="128" name="Obraz 127">
            <a:extLst>
              <a:ext uri="{FF2B5EF4-FFF2-40B4-BE49-F238E27FC236}">
                <a16:creationId xmlns:a16="http://schemas.microsoft.com/office/drawing/2014/main" id="{B2C314FD-A606-48DF-95D3-A553E1EB9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2" t="-1033" r="303" b="54792"/>
          <a:stretch/>
        </p:blipFill>
        <p:spPr>
          <a:xfrm>
            <a:off x="10854249" y="725829"/>
            <a:ext cx="1437238" cy="1920626"/>
          </a:xfrm>
          <a:prstGeom prst="ellipse">
            <a:avLst/>
          </a:prstGeom>
        </p:spPr>
      </p:pic>
      <p:pic>
        <p:nvPicPr>
          <p:cNvPr id="136" name="Obraz 135">
            <a:extLst>
              <a:ext uri="{FF2B5EF4-FFF2-40B4-BE49-F238E27FC236}">
                <a16:creationId xmlns:a16="http://schemas.microsoft.com/office/drawing/2014/main" id="{4B8D9E61-8E35-48FE-B150-BB2DF9B71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 t="47494" r="56801" b="1224"/>
          <a:stretch/>
        </p:blipFill>
        <p:spPr>
          <a:xfrm>
            <a:off x="2706390" y="3429000"/>
            <a:ext cx="2833119" cy="2130012"/>
          </a:xfrm>
          <a:prstGeom prst="ellipse">
            <a:avLst/>
          </a:prstGeom>
        </p:spPr>
      </p:pic>
      <p:pic>
        <p:nvPicPr>
          <p:cNvPr id="163" name="Obraz 162">
            <a:extLst>
              <a:ext uri="{FF2B5EF4-FFF2-40B4-BE49-F238E27FC236}">
                <a16:creationId xmlns:a16="http://schemas.microsoft.com/office/drawing/2014/main" id="{536EFC00-1D48-43C3-982E-3D2104206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7" t="35257" r="24843"/>
          <a:stretch/>
        </p:blipFill>
        <p:spPr>
          <a:xfrm>
            <a:off x="7425786" y="1735968"/>
            <a:ext cx="2165389" cy="2707078"/>
          </a:xfrm>
          <a:prstGeom prst="rect">
            <a:avLst/>
          </a:prstGeom>
        </p:spPr>
      </p:pic>
      <p:pic>
        <p:nvPicPr>
          <p:cNvPr id="140" name="Obraz 139">
            <a:extLst>
              <a:ext uri="{FF2B5EF4-FFF2-40B4-BE49-F238E27FC236}">
                <a16:creationId xmlns:a16="http://schemas.microsoft.com/office/drawing/2014/main" id="{D9027A20-03FE-4A5F-BD1C-78BD30DFD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t="-1322" r="75925" b="30126"/>
          <a:stretch/>
        </p:blipFill>
        <p:spPr>
          <a:xfrm>
            <a:off x="1130232" y="3622281"/>
            <a:ext cx="2008703" cy="2957196"/>
          </a:xfrm>
          <a:prstGeom prst="ellipse">
            <a:avLst/>
          </a:prstGeom>
        </p:spPr>
      </p:pic>
      <p:pic>
        <p:nvPicPr>
          <p:cNvPr id="142" name="Obraz 141">
            <a:extLst>
              <a:ext uri="{FF2B5EF4-FFF2-40B4-BE49-F238E27FC236}">
                <a16:creationId xmlns:a16="http://schemas.microsoft.com/office/drawing/2014/main" id="{6A60F248-50DA-4A9A-9F5A-13EC73F793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57842" r="89670" b="11788"/>
          <a:stretch/>
        </p:blipFill>
        <p:spPr>
          <a:xfrm>
            <a:off x="132686" y="4831851"/>
            <a:ext cx="1189083" cy="1261461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3041460" y="26658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1460" y="8658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967108" y="4761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7108" y="2961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3384180" y="42498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4180" y="24498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3083580" y="22194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93724" y="4194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pole tekstowe 1">
            <a:extLst>
              <a:ext uri="{FF2B5EF4-FFF2-40B4-BE49-F238E27FC236}">
                <a16:creationId xmlns:a16="http://schemas.microsoft.com/office/drawing/2014/main" id="{3E5E4231-AC11-4E0C-889D-AC235400E2A9}"/>
              </a:ext>
            </a:extLst>
          </p:cNvPr>
          <p:cNvSpPr txBox="1"/>
          <p:nvPr/>
        </p:nvSpPr>
        <p:spPr>
          <a:xfrm>
            <a:off x="410507" y="209584"/>
            <a:ext cx="5676730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ГЕНЕРАТОР</a:t>
            </a: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AS-PL 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предлагает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более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00 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типов генераторов, предназначенных для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легковых автомобилей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грузовых автомобилей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сельскохозяйственной техники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плавсредств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мотоциклов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,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промышленного оборудования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DD327030-45F8-4F25-9622-A1068C3FCE6C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3" name="Trójkąt równoramienny 2">
              <a:extLst>
                <a:ext uri="{FF2B5EF4-FFF2-40B4-BE49-F238E27FC236}">
                  <a16:creationId xmlns:a16="http://schemas.microsoft.com/office/drawing/2014/main" id="{CDD21B36-BD3E-4115-8CC8-B60588464E71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B84DB4F9-51BA-4C74-8636-E9E409F4CFE3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az-Cyrl-AZ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Назад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24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65" name="pole tekstowe 164">
            <a:hlinkClick r:id="rId8"/>
            <a:extLst>
              <a:ext uri="{FF2B5EF4-FFF2-40B4-BE49-F238E27FC236}">
                <a16:creationId xmlns:a16="http://schemas.microsoft.com/office/drawing/2014/main" id="{5257513F-C96E-4C91-B497-B682CB70734D}"/>
              </a:ext>
            </a:extLst>
          </p:cNvPr>
          <p:cNvSpPr txBox="1"/>
          <p:nvPr/>
        </p:nvSpPr>
        <p:spPr>
          <a:xfrm>
            <a:off x="6158653" y="2994901"/>
            <a:ext cx="5553599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СТАРТЕРЫ</a:t>
            </a:r>
            <a:endParaRPr lang="pl-PL" sz="60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119022F-6741-44AA-832E-25711E66BF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9" t="21947" r="10657" b="46319"/>
          <a:stretch/>
        </p:blipFill>
        <p:spPr>
          <a:xfrm>
            <a:off x="2045520" y="1583380"/>
            <a:ext cx="4181712" cy="3043893"/>
          </a:xfrm>
          <a:prstGeom prst="ellipse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06A8A2-6BAC-457B-BC8F-C89C082474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2" t="18266" r="26011" b="50000"/>
          <a:stretch/>
        </p:blipFill>
        <p:spPr>
          <a:xfrm>
            <a:off x="4580415" y="2244267"/>
            <a:ext cx="1972274" cy="3043893"/>
          </a:xfrm>
          <a:prstGeom prst="ellipse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8E469C1-7E90-4060-BA9C-D2F5D26B91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0" t="40136" r="45894" b="33576"/>
          <a:stretch/>
        </p:blipFill>
        <p:spPr>
          <a:xfrm>
            <a:off x="1977442" y="2652257"/>
            <a:ext cx="3694887" cy="2521510"/>
          </a:xfrm>
          <a:prstGeom prst="ellipse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E04A60F-CBD8-49F6-A07E-B64A1FE22E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1" t="49191" r="16762" b="19075"/>
          <a:stretch/>
        </p:blipFill>
        <p:spPr>
          <a:xfrm>
            <a:off x="4650132" y="1958660"/>
            <a:ext cx="1972274" cy="3043893"/>
          </a:xfrm>
          <a:prstGeom prst="ellipse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FE1F5D0-95B0-42B4-83A4-1251D29162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52673" r="29050" b="-2646"/>
          <a:stretch/>
        </p:blipFill>
        <p:spPr>
          <a:xfrm>
            <a:off x="1972849" y="1393583"/>
            <a:ext cx="4364793" cy="4793367"/>
          </a:xfrm>
          <a:prstGeom prst="ellipse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3CBF6FC-5BC3-4C79-9C7D-E86A501D6A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9" t="21947" r="10657" b="46319"/>
          <a:stretch/>
        </p:blipFill>
        <p:spPr>
          <a:xfrm>
            <a:off x="2376486" y="1889698"/>
            <a:ext cx="4181712" cy="3043893"/>
          </a:xfrm>
          <a:prstGeom prst="ellipse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DA58724-937E-4457-BAA5-47B4B4E6DE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1" t="72755" r="60971" b="4340"/>
          <a:stretch/>
        </p:blipFill>
        <p:spPr>
          <a:xfrm>
            <a:off x="1925279" y="3059136"/>
            <a:ext cx="1972274" cy="2196963"/>
          </a:xfrm>
          <a:prstGeom prst="ellipse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72A84FF-ED98-4282-9728-697B8C5DF3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4" t="35358" r="64472" b="10152"/>
          <a:stretch/>
        </p:blipFill>
        <p:spPr>
          <a:xfrm>
            <a:off x="435119" y="917979"/>
            <a:ext cx="4364793" cy="5226473"/>
          </a:xfrm>
          <a:prstGeom prst="ellipse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39F8307-107B-4BC8-A3B8-09ADE2383F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45509" r="81131" b="1"/>
          <a:stretch/>
        </p:blipFill>
        <p:spPr>
          <a:xfrm>
            <a:off x="-248525" y="1322621"/>
            <a:ext cx="4044403" cy="5226473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B25EE8F-A5A1-42ED-A759-21F5B8930C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19517" r="80000" b="57318"/>
          <a:stretch/>
        </p:blipFill>
        <p:spPr>
          <a:xfrm>
            <a:off x="894816" y="3365454"/>
            <a:ext cx="1826642" cy="22219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484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Obraz 1">
            <a:extLst>
              <a:ext uri="{FF2B5EF4-FFF2-40B4-BE49-F238E27FC236}">
                <a16:creationId xmlns:a16="http://schemas.microsoft.com/office/drawing/2014/main" id="{B119022F-6741-44AA-832E-25711E66BF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9" t="21947" r="10657" b="46319"/>
          <a:stretch/>
        </p:blipFill>
        <p:spPr>
          <a:xfrm>
            <a:off x="8885711" y="-82476"/>
            <a:ext cx="2856165" cy="2079020"/>
          </a:xfrm>
          <a:prstGeom prst="ellipse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06A8A2-6BAC-457B-BC8F-C89C082474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2" t="18266" r="26011" b="50000"/>
          <a:stretch/>
        </p:blipFill>
        <p:spPr>
          <a:xfrm>
            <a:off x="8897398" y="1951678"/>
            <a:ext cx="1347089" cy="2079020"/>
          </a:xfrm>
          <a:prstGeom prst="ellipse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8E469C1-7E90-4060-BA9C-D2F5D26B91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0" t="40136" r="45894" b="33576"/>
          <a:stretch/>
        </p:blipFill>
        <p:spPr>
          <a:xfrm>
            <a:off x="4471420" y="3261746"/>
            <a:ext cx="2523657" cy="1722225"/>
          </a:xfrm>
          <a:prstGeom prst="ellipse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E04A60F-CBD8-49F6-A07E-B64A1FE22E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1" t="49191" r="16762" b="19075"/>
          <a:stretch/>
        </p:blipFill>
        <p:spPr>
          <a:xfrm>
            <a:off x="9658666" y="1466825"/>
            <a:ext cx="1347089" cy="2079020"/>
          </a:xfrm>
          <a:prstGeom prst="ellipse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FE1F5D0-95B0-42B4-83A4-1251D29162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52673" r="29050" b="-2646"/>
          <a:stretch/>
        </p:blipFill>
        <p:spPr>
          <a:xfrm>
            <a:off x="6366704" y="1770304"/>
            <a:ext cx="2981213" cy="3273934"/>
          </a:xfrm>
          <a:prstGeom prst="ellipse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3CBF6FC-5BC3-4C79-9C7D-E86A501D6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9" t="21947" r="10657" b="46319"/>
          <a:stretch/>
        </p:blipFill>
        <p:spPr>
          <a:xfrm>
            <a:off x="9437232" y="221526"/>
            <a:ext cx="2856165" cy="2079020"/>
          </a:xfrm>
          <a:prstGeom prst="ellipse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DA58724-937E-4457-BAA5-47B4B4E6DE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1" t="72755" r="60971" b="4340"/>
          <a:stretch/>
        </p:blipFill>
        <p:spPr>
          <a:xfrm>
            <a:off x="3703161" y="4177098"/>
            <a:ext cx="1347089" cy="1500555"/>
          </a:xfrm>
          <a:prstGeom prst="ellipse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72A84FF-ED98-4282-9728-697B8C5DF3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4" t="35358" r="64472" b="10152"/>
          <a:stretch/>
        </p:blipFill>
        <p:spPr>
          <a:xfrm>
            <a:off x="1911200" y="2930473"/>
            <a:ext cx="2981213" cy="3569751"/>
          </a:xfrm>
          <a:prstGeom prst="ellipse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39F8307-107B-4BC8-A3B8-09ADE2383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45509" r="81131" b="1"/>
          <a:stretch/>
        </p:blipFill>
        <p:spPr>
          <a:xfrm>
            <a:off x="-192993" y="3708844"/>
            <a:ext cx="2762382" cy="3569751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B25EE8F-A5A1-42ED-A759-21F5B8930C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19517" r="80000" b="57318"/>
          <a:stretch/>
        </p:blipFill>
        <p:spPr>
          <a:xfrm>
            <a:off x="2210536" y="4617006"/>
            <a:ext cx="1247622" cy="1517606"/>
          </a:xfrm>
          <a:prstGeom prst="ellipse">
            <a:avLst/>
          </a:prstGeom>
        </p:spPr>
      </p:pic>
      <p:grpSp>
        <p:nvGrpSpPr>
          <p:cNvPr id="28" name="Grupa 27">
            <a:extLst>
              <a:ext uri="{FF2B5EF4-FFF2-40B4-BE49-F238E27FC236}">
                <a16:creationId xmlns:a16="http://schemas.microsoft.com/office/drawing/2014/main" id="{B70E2DF6-09E6-4B7B-8416-B58018BC27D2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30" name="Trójkąt równoramienny 29">
              <a:extLst>
                <a:ext uri="{FF2B5EF4-FFF2-40B4-BE49-F238E27FC236}">
                  <a16:creationId xmlns:a16="http://schemas.microsoft.com/office/drawing/2014/main" id="{15298F88-6816-41AA-AFEA-0778A466A47F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DA17D662-86B9-40F8-88AF-EEE927C9785C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az-Cyrl-AZ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Назад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04DE831-72C9-4497-B31D-BFED41F293AC}"/>
              </a:ext>
            </a:extLst>
          </p:cNvPr>
          <p:cNvSpPr txBox="1"/>
          <p:nvPr/>
        </p:nvSpPr>
        <p:spPr>
          <a:xfrm>
            <a:off x="410507" y="138560"/>
            <a:ext cx="5676730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СТАРТЕР</a:t>
            </a: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AS-PL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предлагает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более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3 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5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00 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типов стартеров, предназначенных для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легковых автомобилей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грузовых автомобилей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сельскохозяйственной техники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плавсредств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мотоциклов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,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промышленного оборудования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8216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2EF7B5EC-6D4E-4A87-8C52-41555EA86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8" y="2624446"/>
            <a:ext cx="6653559" cy="4098593"/>
          </a:xfrm>
          <a:prstGeom prst="rect">
            <a:avLst/>
          </a:prstGeom>
        </p:spPr>
      </p:pic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ole tekstowe 11">
            <a:hlinkClick r:id="rId9"/>
            <a:extLst>
              <a:ext uri="{FF2B5EF4-FFF2-40B4-BE49-F238E27FC236}">
                <a16:creationId xmlns:a16="http://schemas.microsoft.com/office/drawing/2014/main" id="{D4165738-7814-4AB5-A7F4-07407DC0C3E7}"/>
              </a:ext>
            </a:extLst>
          </p:cNvPr>
          <p:cNvSpPr txBox="1"/>
          <p:nvPr/>
        </p:nvSpPr>
        <p:spPr>
          <a:xfrm>
            <a:off x="5436464" y="2492712"/>
            <a:ext cx="6719855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ЗАПЧАСТИ И УЗЛЫ</a:t>
            </a:r>
            <a:endParaRPr lang="pl-PL" sz="60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42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>
            <a:extLst>
              <a:ext uri="{FF2B5EF4-FFF2-40B4-BE49-F238E27FC236}">
                <a16:creationId xmlns:a16="http://schemas.microsoft.com/office/drawing/2014/main" id="{DDE43676-B65F-4811-8034-CB432B07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/>
          <a:stretch/>
        </p:blipFill>
        <p:spPr>
          <a:xfrm>
            <a:off x="4660490" y="0"/>
            <a:ext cx="7531515" cy="6858000"/>
          </a:xfrm>
          <a:prstGeom prst="rect">
            <a:avLst/>
          </a:prstGeom>
        </p:spPr>
      </p:pic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696619" y="5576742"/>
            <a:ext cx="137394" cy="140887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6C901A-126C-470B-89C2-A1A884E9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1" y="771954"/>
            <a:ext cx="4109989" cy="16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9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A4120D0-BE72-41D8-9C07-7E9F7083A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8" y="2624446"/>
            <a:ext cx="6653559" cy="4098593"/>
          </a:xfrm>
          <a:prstGeom prst="rect">
            <a:avLst/>
          </a:prstGeom>
        </p:spPr>
      </p:pic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pole tekstowe 4">
            <a:extLst>
              <a:ext uri="{FF2B5EF4-FFF2-40B4-BE49-F238E27FC236}">
                <a16:creationId xmlns:a16="http://schemas.microsoft.com/office/drawing/2014/main" id="{BC041F11-EBF2-4CBD-993A-CAB40215DCF2}"/>
              </a:ext>
            </a:extLst>
          </p:cNvPr>
          <p:cNvSpPr txBox="1"/>
          <p:nvPr/>
        </p:nvSpPr>
        <p:spPr>
          <a:xfrm>
            <a:off x="7005655" y="1896086"/>
            <a:ext cx="38334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az-Cyrl-AZ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запчасти для генераторов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pl-PL" sz="18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az-Cyrl-AZ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запчасти для стартеров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pl-PL" sz="18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az-Cyrl-AZ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подшипники и прокладки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pl-PL" sz="18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az-Cyrl-AZ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узлы системы зажигания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pl-PL" sz="18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прочее (машины и детали, прокладки, уплотнительные кольца, щетки и др.)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endParaRPr lang="pl-PL" dirty="0"/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2048BB71-04C5-475A-B38C-749CEC399185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20" name="Trójkąt równoramienny 19">
              <a:extLst>
                <a:ext uri="{FF2B5EF4-FFF2-40B4-BE49-F238E27FC236}">
                  <a16:creationId xmlns:a16="http://schemas.microsoft.com/office/drawing/2014/main" id="{51A3F159-88D1-41DF-BD58-A591CF72461A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A73F0EA2-0D1C-4BD3-8A6D-9583D4C3644E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az-Cyrl-AZ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Назад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070BF9F-49C8-4E86-8BFD-B81AB5803BFB}"/>
              </a:ext>
            </a:extLst>
          </p:cNvPr>
          <p:cNvSpPr txBox="1"/>
          <p:nvPr/>
        </p:nvSpPr>
        <p:spPr>
          <a:xfrm>
            <a:off x="410507" y="653729"/>
            <a:ext cx="5676730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ЗАПЧАСТИ И УЗЛЫ</a:t>
            </a: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endParaRPr lang="pl-PL" sz="28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AS-PL 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предлагает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более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00 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деталей и узлов. Это, в частности</a:t>
            </a:r>
            <a:r>
              <a: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j-ea"/>
                <a:cs typeface="+mj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27207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063CB41F-2437-4AD8-AE30-66D4A9FBB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665" y="2294246"/>
            <a:ext cx="6882066" cy="3266892"/>
          </a:xfrm>
          <a:prstGeom prst="rect">
            <a:avLst/>
          </a:prstGeom>
        </p:spPr>
      </p:pic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ole tekstowe 11">
            <a:hlinkClick r:id="rId9"/>
            <a:extLst>
              <a:ext uri="{FF2B5EF4-FFF2-40B4-BE49-F238E27FC236}">
                <a16:creationId xmlns:a16="http://schemas.microsoft.com/office/drawing/2014/main" id="{D4165738-7814-4AB5-A7F4-07407DC0C3E7}"/>
              </a:ext>
            </a:extLst>
          </p:cNvPr>
          <p:cNvSpPr txBox="1"/>
          <p:nvPr/>
        </p:nvSpPr>
        <p:spPr>
          <a:xfrm>
            <a:off x="5286680" y="2287989"/>
            <a:ext cx="7035022" cy="26314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5500" b="1" spc="-3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ДИАГНОСТИЧЕСКИЕ И ДРУГИЕ</a:t>
            </a:r>
            <a:r>
              <a:rPr lang="pl-PL" sz="5500" b="1" spc="-3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az-Cyrl-AZ" sz="5500" b="1" spc="-3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УСТРОЙСТВА</a:t>
            </a:r>
            <a:endParaRPr lang="pl-PL" sz="5500" b="1" spc="-3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2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063CB41F-2437-4AD8-AE30-66D4A9FBB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665" y="2294246"/>
            <a:ext cx="6882066" cy="3266892"/>
          </a:xfrm>
          <a:prstGeom prst="rect">
            <a:avLst/>
          </a:prstGeom>
        </p:spPr>
      </p:pic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ole tekstowe 11">
            <a:hlinkClick r:id="rId9"/>
            <a:extLst>
              <a:ext uri="{FF2B5EF4-FFF2-40B4-BE49-F238E27FC236}">
                <a16:creationId xmlns:a16="http://schemas.microsoft.com/office/drawing/2014/main" id="{D4165738-7814-4AB5-A7F4-07407DC0C3E7}"/>
              </a:ext>
            </a:extLst>
          </p:cNvPr>
          <p:cNvSpPr txBox="1"/>
          <p:nvPr/>
        </p:nvSpPr>
        <p:spPr>
          <a:xfrm>
            <a:off x="347967" y="276890"/>
            <a:ext cx="11590852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4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ДИАГНОСТИЧЕСКИЕ И ДРУГИЕ УСТРОЙСТВА</a:t>
            </a:r>
            <a:endParaRPr lang="pl-PL" sz="48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0375B96-8ED9-464F-80F5-1009FC7170A4}"/>
              </a:ext>
            </a:extLst>
          </p:cNvPr>
          <p:cNvSpPr txBox="1"/>
          <p:nvPr/>
        </p:nvSpPr>
        <p:spPr>
          <a:xfrm>
            <a:off x="5864167" y="2404223"/>
            <a:ext cx="6066481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ru-RU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В коммерческом предложении имеются </a:t>
            </a:r>
            <a:r>
              <a:rPr lang="ru-RU" sz="24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диагностические аппараты</a:t>
            </a:r>
            <a:r>
              <a:rPr lang="ru-RU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устройства</a:t>
            </a:r>
            <a:r>
              <a:rPr lang="ru-RU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 (аппараты для ручной точечной сварки, мощные бессвинцовые паяльники, дробеструйные машины для очистки металлических поверхностей), </a:t>
            </a:r>
            <a:r>
              <a:rPr lang="ru-RU" sz="24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расходные материалы и двигатели постоянного тока</a:t>
            </a:r>
            <a:r>
              <a:rPr lang="pl-PL" sz="240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pl-PL" sz="24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</a:t>
            </a:r>
            <a:endParaRPr lang="pl-PL" sz="24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093DB319-E9A8-4052-B8B3-7AB8BE25B5E7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20" name="Trójkąt równoramienny 19">
              <a:extLst>
                <a:ext uri="{FF2B5EF4-FFF2-40B4-BE49-F238E27FC236}">
                  <a16:creationId xmlns:a16="http://schemas.microsoft.com/office/drawing/2014/main" id="{2D5706B3-7F1A-4D00-82B2-BF8653A99D26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DF547CA0-EF5D-4FEE-944B-2C1A6D91BB83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az-Cyrl-AZ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Назад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32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32">
            <a:extLst>
              <a:ext uri="{FF2B5EF4-FFF2-40B4-BE49-F238E27FC236}">
                <a16:creationId xmlns:a16="http://schemas.microsoft.com/office/drawing/2014/main" id="{90AD6AE1-AE03-4312-8734-072DBD0D6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62" y="3251450"/>
            <a:ext cx="2551979" cy="1055050"/>
          </a:xfrm>
          <a:prstGeom prst="rect">
            <a:avLst/>
          </a:prstGeom>
        </p:spPr>
      </p:pic>
      <p:sp>
        <p:nvSpPr>
          <p:cNvPr id="57" name="Dowolny kształt: kształt 56">
            <a:extLst>
              <a:ext uri="{FF2B5EF4-FFF2-40B4-BE49-F238E27FC236}">
                <a16:creationId xmlns:a16="http://schemas.microsoft.com/office/drawing/2014/main" id="{A923C380-D5A1-4C3B-BBA6-8126DF01E4F5}"/>
              </a:ext>
            </a:extLst>
          </p:cNvPr>
          <p:cNvSpPr/>
          <p:nvPr/>
        </p:nvSpPr>
        <p:spPr>
          <a:xfrm rot="3444880">
            <a:off x="1617625" y="1198434"/>
            <a:ext cx="4964778" cy="5029964"/>
          </a:xfrm>
          <a:custGeom>
            <a:avLst/>
            <a:gdLst>
              <a:gd name="connsiteX0" fmla="*/ 1390083 w 7370882"/>
              <a:gd name="connsiteY0" fmla="*/ 1228491 h 6751676"/>
              <a:gd name="connsiteX1" fmla="*/ 3995044 w 7370882"/>
              <a:gd name="connsiteY1" fmla="*/ 0 h 6751676"/>
              <a:gd name="connsiteX2" fmla="*/ 7370882 w 7370882"/>
              <a:gd name="connsiteY2" fmla="*/ 3375838 h 6751676"/>
              <a:gd name="connsiteX3" fmla="*/ 3995044 w 7370882"/>
              <a:gd name="connsiteY3" fmla="*/ 6751676 h 6751676"/>
              <a:gd name="connsiteX4" fmla="*/ 710646 w 7370882"/>
              <a:gd name="connsiteY4" fmla="*/ 3467278 h 6751676"/>
              <a:gd name="connsiteX5" fmla="*/ 681376 w 7370882"/>
              <a:gd name="connsiteY5" fmla="*/ 3438008 h 6751676"/>
              <a:gd name="connsiteX6" fmla="*/ 564353 w 7370882"/>
              <a:gd name="connsiteY6" fmla="*/ 3574111 h 6751676"/>
              <a:gd name="connsiteX7" fmla="*/ 0 w 7370882"/>
              <a:gd name="connsiteY7" fmla="*/ 3088872 h 6751676"/>
              <a:gd name="connsiteX8" fmla="*/ 873430 w 7370882"/>
              <a:gd name="connsiteY8" fmla="*/ 2073037 h 6751676"/>
              <a:gd name="connsiteX9" fmla="*/ 878388 w 7370882"/>
              <a:gd name="connsiteY9" fmla="*/ 2077300 h 6751676"/>
              <a:gd name="connsiteX10" fmla="*/ 884496 w 7370882"/>
              <a:gd name="connsiteY10" fmla="*/ 2061809 h 6751676"/>
              <a:gd name="connsiteX11" fmla="*/ 1390083 w 7370882"/>
              <a:gd name="connsiteY11" fmla="*/ 1228491 h 6751676"/>
              <a:gd name="connsiteX0" fmla="*/ 0 w 7370882"/>
              <a:gd name="connsiteY0" fmla="*/ 3088872 h 6751676"/>
              <a:gd name="connsiteX1" fmla="*/ 873430 w 7370882"/>
              <a:gd name="connsiteY1" fmla="*/ 2073037 h 6751676"/>
              <a:gd name="connsiteX2" fmla="*/ 878388 w 7370882"/>
              <a:gd name="connsiteY2" fmla="*/ 2077300 h 6751676"/>
              <a:gd name="connsiteX3" fmla="*/ 884496 w 7370882"/>
              <a:gd name="connsiteY3" fmla="*/ 2061809 h 6751676"/>
              <a:gd name="connsiteX4" fmla="*/ 1390083 w 7370882"/>
              <a:gd name="connsiteY4" fmla="*/ 1228491 h 6751676"/>
              <a:gd name="connsiteX5" fmla="*/ 3995044 w 7370882"/>
              <a:gd name="connsiteY5" fmla="*/ 0 h 6751676"/>
              <a:gd name="connsiteX6" fmla="*/ 7370882 w 7370882"/>
              <a:gd name="connsiteY6" fmla="*/ 3375838 h 6751676"/>
              <a:gd name="connsiteX7" fmla="*/ 3995044 w 7370882"/>
              <a:gd name="connsiteY7" fmla="*/ 6751676 h 6751676"/>
              <a:gd name="connsiteX8" fmla="*/ 710646 w 7370882"/>
              <a:gd name="connsiteY8" fmla="*/ 3467278 h 6751676"/>
              <a:gd name="connsiteX9" fmla="*/ 681376 w 7370882"/>
              <a:gd name="connsiteY9" fmla="*/ 3438008 h 6751676"/>
              <a:gd name="connsiteX10" fmla="*/ 564353 w 7370882"/>
              <a:gd name="connsiteY10" fmla="*/ 3574111 h 6751676"/>
              <a:gd name="connsiteX11" fmla="*/ 91440 w 7370882"/>
              <a:gd name="connsiteY11" fmla="*/ 3180312 h 6751676"/>
              <a:gd name="connsiteX0" fmla="*/ 781990 w 7279442"/>
              <a:gd name="connsiteY0" fmla="*/ 2073037 h 6751676"/>
              <a:gd name="connsiteX1" fmla="*/ 786948 w 7279442"/>
              <a:gd name="connsiteY1" fmla="*/ 2077300 h 6751676"/>
              <a:gd name="connsiteX2" fmla="*/ 793056 w 7279442"/>
              <a:gd name="connsiteY2" fmla="*/ 2061809 h 6751676"/>
              <a:gd name="connsiteX3" fmla="*/ 1298643 w 7279442"/>
              <a:gd name="connsiteY3" fmla="*/ 1228491 h 6751676"/>
              <a:gd name="connsiteX4" fmla="*/ 3903604 w 7279442"/>
              <a:gd name="connsiteY4" fmla="*/ 0 h 6751676"/>
              <a:gd name="connsiteX5" fmla="*/ 7279442 w 7279442"/>
              <a:gd name="connsiteY5" fmla="*/ 3375838 h 6751676"/>
              <a:gd name="connsiteX6" fmla="*/ 3903604 w 7279442"/>
              <a:gd name="connsiteY6" fmla="*/ 6751676 h 6751676"/>
              <a:gd name="connsiteX7" fmla="*/ 619206 w 7279442"/>
              <a:gd name="connsiteY7" fmla="*/ 3467278 h 6751676"/>
              <a:gd name="connsiteX8" fmla="*/ 589936 w 7279442"/>
              <a:gd name="connsiteY8" fmla="*/ 3438008 h 6751676"/>
              <a:gd name="connsiteX9" fmla="*/ 472913 w 7279442"/>
              <a:gd name="connsiteY9" fmla="*/ 3574111 h 6751676"/>
              <a:gd name="connsiteX10" fmla="*/ 0 w 7279442"/>
              <a:gd name="connsiteY10" fmla="*/ 3180312 h 6751676"/>
              <a:gd name="connsiteX0" fmla="*/ 309077 w 6806529"/>
              <a:gd name="connsiteY0" fmla="*/ 2073037 h 6751676"/>
              <a:gd name="connsiteX1" fmla="*/ 314035 w 6806529"/>
              <a:gd name="connsiteY1" fmla="*/ 2077300 h 6751676"/>
              <a:gd name="connsiteX2" fmla="*/ 320143 w 6806529"/>
              <a:gd name="connsiteY2" fmla="*/ 2061809 h 6751676"/>
              <a:gd name="connsiteX3" fmla="*/ 825730 w 6806529"/>
              <a:gd name="connsiteY3" fmla="*/ 1228491 h 6751676"/>
              <a:gd name="connsiteX4" fmla="*/ 3430691 w 6806529"/>
              <a:gd name="connsiteY4" fmla="*/ 0 h 6751676"/>
              <a:gd name="connsiteX5" fmla="*/ 6806529 w 6806529"/>
              <a:gd name="connsiteY5" fmla="*/ 3375838 h 6751676"/>
              <a:gd name="connsiteX6" fmla="*/ 3430691 w 6806529"/>
              <a:gd name="connsiteY6" fmla="*/ 6751676 h 6751676"/>
              <a:gd name="connsiteX7" fmla="*/ 146293 w 6806529"/>
              <a:gd name="connsiteY7" fmla="*/ 3467278 h 6751676"/>
              <a:gd name="connsiteX8" fmla="*/ 117023 w 6806529"/>
              <a:gd name="connsiteY8" fmla="*/ 3438008 h 6751676"/>
              <a:gd name="connsiteX9" fmla="*/ 0 w 6806529"/>
              <a:gd name="connsiteY9" fmla="*/ 3574111 h 6751676"/>
              <a:gd name="connsiteX0" fmla="*/ 309077 w 6806529"/>
              <a:gd name="connsiteY0" fmla="*/ 2073037 h 6751676"/>
              <a:gd name="connsiteX1" fmla="*/ 314035 w 6806529"/>
              <a:gd name="connsiteY1" fmla="*/ 2077300 h 6751676"/>
              <a:gd name="connsiteX2" fmla="*/ 320143 w 6806529"/>
              <a:gd name="connsiteY2" fmla="*/ 2061809 h 6751676"/>
              <a:gd name="connsiteX3" fmla="*/ 825730 w 6806529"/>
              <a:gd name="connsiteY3" fmla="*/ 1228491 h 6751676"/>
              <a:gd name="connsiteX4" fmla="*/ 3430691 w 6806529"/>
              <a:gd name="connsiteY4" fmla="*/ 0 h 6751676"/>
              <a:gd name="connsiteX5" fmla="*/ 6806529 w 6806529"/>
              <a:gd name="connsiteY5" fmla="*/ 3375838 h 6751676"/>
              <a:gd name="connsiteX6" fmla="*/ 3430691 w 6806529"/>
              <a:gd name="connsiteY6" fmla="*/ 6751676 h 6751676"/>
              <a:gd name="connsiteX7" fmla="*/ 146293 w 6806529"/>
              <a:gd name="connsiteY7" fmla="*/ 3467278 h 6751676"/>
              <a:gd name="connsiteX8" fmla="*/ 0 w 6806529"/>
              <a:gd name="connsiteY8" fmla="*/ 3574111 h 6751676"/>
              <a:gd name="connsiteX0" fmla="*/ 166726 w 6664178"/>
              <a:gd name="connsiteY0" fmla="*/ 2073037 h 6751676"/>
              <a:gd name="connsiteX1" fmla="*/ 171684 w 6664178"/>
              <a:gd name="connsiteY1" fmla="*/ 2077300 h 6751676"/>
              <a:gd name="connsiteX2" fmla="*/ 177792 w 6664178"/>
              <a:gd name="connsiteY2" fmla="*/ 2061809 h 6751676"/>
              <a:gd name="connsiteX3" fmla="*/ 683379 w 6664178"/>
              <a:gd name="connsiteY3" fmla="*/ 1228491 h 6751676"/>
              <a:gd name="connsiteX4" fmla="*/ 3288340 w 6664178"/>
              <a:gd name="connsiteY4" fmla="*/ 0 h 6751676"/>
              <a:gd name="connsiteX5" fmla="*/ 6664178 w 6664178"/>
              <a:gd name="connsiteY5" fmla="*/ 3375838 h 6751676"/>
              <a:gd name="connsiteX6" fmla="*/ 3288340 w 6664178"/>
              <a:gd name="connsiteY6" fmla="*/ 6751676 h 6751676"/>
              <a:gd name="connsiteX7" fmla="*/ 3942 w 6664178"/>
              <a:gd name="connsiteY7" fmla="*/ 3467278 h 6751676"/>
              <a:gd name="connsiteX0" fmla="*/ 166726 w 6664178"/>
              <a:gd name="connsiteY0" fmla="*/ 2073037 h 6751676"/>
              <a:gd name="connsiteX1" fmla="*/ 177792 w 6664178"/>
              <a:gd name="connsiteY1" fmla="*/ 2061809 h 6751676"/>
              <a:gd name="connsiteX2" fmla="*/ 683379 w 6664178"/>
              <a:gd name="connsiteY2" fmla="*/ 1228491 h 6751676"/>
              <a:gd name="connsiteX3" fmla="*/ 3288340 w 6664178"/>
              <a:gd name="connsiteY3" fmla="*/ 0 h 6751676"/>
              <a:gd name="connsiteX4" fmla="*/ 6664178 w 6664178"/>
              <a:gd name="connsiteY4" fmla="*/ 3375838 h 6751676"/>
              <a:gd name="connsiteX5" fmla="*/ 3288340 w 6664178"/>
              <a:gd name="connsiteY5" fmla="*/ 6751676 h 6751676"/>
              <a:gd name="connsiteX6" fmla="*/ 3942 w 6664178"/>
              <a:gd name="connsiteY6" fmla="*/ 3467278 h 6751676"/>
              <a:gd name="connsiteX0" fmla="*/ 166726 w 6664178"/>
              <a:gd name="connsiteY0" fmla="*/ 2073037 h 6751676"/>
              <a:gd name="connsiteX1" fmla="*/ 683379 w 6664178"/>
              <a:gd name="connsiteY1" fmla="*/ 1228491 h 6751676"/>
              <a:gd name="connsiteX2" fmla="*/ 3288340 w 6664178"/>
              <a:gd name="connsiteY2" fmla="*/ 0 h 6751676"/>
              <a:gd name="connsiteX3" fmla="*/ 6664178 w 6664178"/>
              <a:gd name="connsiteY3" fmla="*/ 3375838 h 6751676"/>
              <a:gd name="connsiteX4" fmla="*/ 3288340 w 6664178"/>
              <a:gd name="connsiteY4" fmla="*/ 6751676 h 6751676"/>
              <a:gd name="connsiteX5" fmla="*/ 3942 w 6664178"/>
              <a:gd name="connsiteY5" fmla="*/ 3467278 h 6751676"/>
              <a:gd name="connsiteX0" fmla="*/ 166726 w 6664178"/>
              <a:gd name="connsiteY0" fmla="*/ 2073037 h 6751676"/>
              <a:gd name="connsiteX1" fmla="*/ 683379 w 6664178"/>
              <a:gd name="connsiteY1" fmla="*/ 1228491 h 6751676"/>
              <a:gd name="connsiteX2" fmla="*/ 3288340 w 6664178"/>
              <a:gd name="connsiteY2" fmla="*/ 0 h 6751676"/>
              <a:gd name="connsiteX3" fmla="*/ 6664178 w 6664178"/>
              <a:gd name="connsiteY3" fmla="*/ 3375838 h 6751676"/>
              <a:gd name="connsiteX4" fmla="*/ 3288340 w 6664178"/>
              <a:gd name="connsiteY4" fmla="*/ 6751676 h 6751676"/>
              <a:gd name="connsiteX5" fmla="*/ 3942 w 6664178"/>
              <a:gd name="connsiteY5" fmla="*/ 3467278 h 6751676"/>
              <a:gd name="connsiteX0" fmla="*/ 683379 w 6664178"/>
              <a:gd name="connsiteY0" fmla="*/ 1228491 h 6751676"/>
              <a:gd name="connsiteX1" fmla="*/ 3288340 w 6664178"/>
              <a:gd name="connsiteY1" fmla="*/ 0 h 6751676"/>
              <a:gd name="connsiteX2" fmla="*/ 6664178 w 6664178"/>
              <a:gd name="connsiteY2" fmla="*/ 3375838 h 6751676"/>
              <a:gd name="connsiteX3" fmla="*/ 3288340 w 6664178"/>
              <a:gd name="connsiteY3" fmla="*/ 6751676 h 6751676"/>
              <a:gd name="connsiteX4" fmla="*/ 3942 w 6664178"/>
              <a:gd name="connsiteY4" fmla="*/ 3467278 h 675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4178" h="6751676">
                <a:moveTo>
                  <a:pt x="683379" y="1228491"/>
                </a:moveTo>
                <a:cubicBezTo>
                  <a:pt x="1302558" y="478221"/>
                  <a:pt x="2239602" y="0"/>
                  <a:pt x="3288340" y="0"/>
                </a:cubicBezTo>
                <a:cubicBezTo>
                  <a:pt x="5152764" y="0"/>
                  <a:pt x="6664178" y="1511414"/>
                  <a:pt x="6664178" y="3375838"/>
                </a:cubicBezTo>
                <a:cubicBezTo>
                  <a:pt x="6664178" y="5240262"/>
                  <a:pt x="5152764" y="6751676"/>
                  <a:pt x="3288340" y="6751676"/>
                </a:cubicBezTo>
                <a:cubicBezTo>
                  <a:pt x="1423916" y="6751676"/>
                  <a:pt x="-87498" y="5240262"/>
                  <a:pt x="3942" y="3467278"/>
                </a:cubicBezTo>
              </a:path>
            </a:pathLst>
          </a:custGeom>
          <a:noFill/>
          <a:ln w="165100" cap="rnd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" name="Owal 1" hidden="1">
            <a:extLst>
              <a:ext uri="{FF2B5EF4-FFF2-40B4-BE49-F238E27FC236}">
                <a16:creationId xmlns:a16="http://schemas.microsoft.com/office/drawing/2014/main" id="{9BA59835-D07C-41FA-AD5A-BA8087376C05}"/>
              </a:ext>
            </a:extLst>
          </p:cNvPr>
          <p:cNvSpPr/>
          <p:nvPr/>
        </p:nvSpPr>
        <p:spPr>
          <a:xfrm>
            <a:off x="4566919" y="915275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wal 2" hidden="1">
            <a:extLst>
              <a:ext uri="{FF2B5EF4-FFF2-40B4-BE49-F238E27FC236}">
                <a16:creationId xmlns:a16="http://schemas.microsoft.com/office/drawing/2014/main" id="{8BED59F3-C2BD-4E9C-84F3-EF2D5788F323}"/>
              </a:ext>
            </a:extLst>
          </p:cNvPr>
          <p:cNvSpPr/>
          <p:nvPr/>
        </p:nvSpPr>
        <p:spPr>
          <a:xfrm>
            <a:off x="5920135" y="2441579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 hidden="1">
            <a:extLst>
              <a:ext uri="{FF2B5EF4-FFF2-40B4-BE49-F238E27FC236}">
                <a16:creationId xmlns:a16="http://schemas.microsoft.com/office/drawing/2014/main" id="{6395A048-19FF-482D-87BB-063609A827F5}"/>
              </a:ext>
            </a:extLst>
          </p:cNvPr>
          <p:cNvSpPr/>
          <p:nvPr/>
        </p:nvSpPr>
        <p:spPr>
          <a:xfrm>
            <a:off x="5535290" y="4707833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 hidden="1">
            <a:extLst>
              <a:ext uri="{FF2B5EF4-FFF2-40B4-BE49-F238E27FC236}">
                <a16:creationId xmlns:a16="http://schemas.microsoft.com/office/drawing/2014/main" id="{12562A0E-AC1F-4455-9B79-438468316E70}"/>
              </a:ext>
            </a:extLst>
          </p:cNvPr>
          <p:cNvSpPr/>
          <p:nvPr/>
        </p:nvSpPr>
        <p:spPr>
          <a:xfrm>
            <a:off x="3388868" y="5610765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 hidden="1">
            <a:extLst>
              <a:ext uri="{FF2B5EF4-FFF2-40B4-BE49-F238E27FC236}">
                <a16:creationId xmlns:a16="http://schemas.microsoft.com/office/drawing/2014/main" id="{C52D2BD0-0ADF-421E-A109-B191DD783D86}"/>
              </a:ext>
            </a:extLst>
          </p:cNvPr>
          <p:cNvSpPr/>
          <p:nvPr/>
        </p:nvSpPr>
        <p:spPr>
          <a:xfrm>
            <a:off x="1242607" y="2280159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 hidden="1">
            <a:extLst>
              <a:ext uri="{FF2B5EF4-FFF2-40B4-BE49-F238E27FC236}">
                <a16:creationId xmlns:a16="http://schemas.microsoft.com/office/drawing/2014/main" id="{F4552F39-DF35-494B-9A3B-0C5C02B95D42}"/>
              </a:ext>
            </a:extLst>
          </p:cNvPr>
          <p:cNvSpPr/>
          <p:nvPr/>
        </p:nvSpPr>
        <p:spPr>
          <a:xfrm>
            <a:off x="1456732" y="4541201"/>
            <a:ext cx="987421" cy="9874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Powiększenie slajdu 18">
                <a:extLst>
                  <a:ext uri="{FF2B5EF4-FFF2-40B4-BE49-F238E27FC236}">
                    <a16:creationId xmlns:a16="http://schemas.microsoft.com/office/drawing/2014/main" id="{BF1A9C64-852A-4193-B05E-646FE0F6FE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2221409"/>
                  </p:ext>
                </p:extLst>
              </p:nvPr>
            </p:nvGraphicFramePr>
            <p:xfrm>
              <a:off x="3322445" y="753627"/>
              <a:ext cx="2282757" cy="1284051"/>
            </p:xfrm>
            <a:graphic>
              <a:graphicData uri="http://schemas.microsoft.com/office/powerpoint/2016/slidezoom">
                <pslz:sldZm>
                  <pslz:sldZmObj sldId="291" cId="2310685399">
                    <pslz:zmPr id="{989B2688-DC6F-4646-8B06-2B9D74668374}" returnToParent="0" transitionDur="1000" showBg="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2757" cy="1284051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Powiększenie slajdu 1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F1A9C64-852A-4193-B05E-646FE0F6FE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2445" y="753627"/>
                <a:ext cx="2282757" cy="1284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Powiększenie slajdu 20">
                <a:extLst>
                  <a:ext uri="{FF2B5EF4-FFF2-40B4-BE49-F238E27FC236}">
                    <a16:creationId xmlns:a16="http://schemas.microsoft.com/office/drawing/2014/main" id="{ADC9622D-87F8-4FB3-BE36-1E258069C1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3734337"/>
                  </p:ext>
                </p:extLst>
              </p:nvPr>
            </p:nvGraphicFramePr>
            <p:xfrm>
              <a:off x="4678055" y="2287145"/>
              <a:ext cx="2284800" cy="1285200"/>
            </p:xfrm>
            <a:graphic>
              <a:graphicData uri="http://schemas.microsoft.com/office/powerpoint/2016/slidezoom">
                <pslz:sldZm>
                  <pslz:sldZmObj sldId="292" cId="1784158715">
                    <pslz:zmPr id="{5E131BC3-BB3F-401F-A6D2-D0454CE7AF9D}" returnToParent="0" transitionDur="1000" showBg="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4800" cy="12852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Powiększenie slajdu 2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C9622D-87F8-4FB3-BE36-1E258069C1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78055" y="2287145"/>
                <a:ext cx="2284800" cy="12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Powiększenie slajdu 22">
                <a:extLst>
                  <a:ext uri="{FF2B5EF4-FFF2-40B4-BE49-F238E27FC236}">
                    <a16:creationId xmlns:a16="http://schemas.microsoft.com/office/drawing/2014/main" id="{89CB0FDA-9276-45D3-9993-1418626576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5853079"/>
                  </p:ext>
                </p:extLst>
              </p:nvPr>
            </p:nvGraphicFramePr>
            <p:xfrm>
              <a:off x="4311491" y="4550726"/>
              <a:ext cx="2284800" cy="1285200"/>
            </p:xfrm>
            <a:graphic>
              <a:graphicData uri="http://schemas.microsoft.com/office/powerpoint/2016/slidezoom">
                <pslz:sldZm>
                  <pslz:sldZmObj sldId="293" cId="105764399">
                    <pslz:zmPr id="{9CF5CD75-774C-4824-BECB-C0ADBF5FD148}" returnToParent="0" transitionDur="1000" showBg="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4800" cy="12852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Powiększenie slajdu 2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9CB0FDA-9276-45D3-9993-1418626576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1491" y="4550726"/>
                <a:ext cx="2284800" cy="12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Powiększenie slajdu 24">
                <a:extLst>
                  <a:ext uri="{FF2B5EF4-FFF2-40B4-BE49-F238E27FC236}">
                    <a16:creationId xmlns:a16="http://schemas.microsoft.com/office/drawing/2014/main" id="{51347D93-03C6-4DDA-B939-0D9B59CB2E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5488818"/>
                  </p:ext>
                </p:extLst>
              </p:nvPr>
            </p:nvGraphicFramePr>
            <p:xfrm>
              <a:off x="2163576" y="5461773"/>
              <a:ext cx="2284801" cy="1285200"/>
            </p:xfrm>
            <a:graphic>
              <a:graphicData uri="http://schemas.microsoft.com/office/powerpoint/2016/slidezoom">
                <pslz:sldZm>
                  <pslz:sldZmObj sldId="294" cId="2611364171">
                    <pslz:zmPr id="{6BA9A165-9A03-455D-9509-484C22525C4D}" returnToParent="0" transitionDur="1000" showBg="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4801" cy="12852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Powiększenie slajdu 2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51347D93-03C6-4DDA-B939-0D9B59CB2E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63576" y="5461773"/>
                <a:ext cx="2284801" cy="12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Powiększenie slajdu 26">
                <a:extLst>
                  <a:ext uri="{FF2B5EF4-FFF2-40B4-BE49-F238E27FC236}">
                    <a16:creationId xmlns:a16="http://schemas.microsoft.com/office/drawing/2014/main" id="{DAF886EC-7D2C-4136-8637-88A768E75B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2531204"/>
                  </p:ext>
                </p:extLst>
              </p:nvPr>
            </p:nvGraphicFramePr>
            <p:xfrm>
              <a:off x="219970" y="4373175"/>
              <a:ext cx="2284801" cy="1285200"/>
            </p:xfrm>
            <a:graphic>
              <a:graphicData uri="http://schemas.microsoft.com/office/powerpoint/2016/slidezoom">
                <pslz:sldZm>
                  <pslz:sldZmObj sldId="295" cId="674674939">
                    <pslz:zmPr id="{52AE39A6-FA61-4693-B059-9AC266236234}" returnToParent="0" transitionDur="1000" showBg="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4801" cy="12852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Powiększenie slajdu 2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DAF886EC-7D2C-4136-8637-88A768E75B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970" y="4373175"/>
                <a:ext cx="2284801" cy="12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Powiększenie slajdu 30">
                <a:extLst>
                  <a:ext uri="{FF2B5EF4-FFF2-40B4-BE49-F238E27FC236}">
                    <a16:creationId xmlns:a16="http://schemas.microsoft.com/office/drawing/2014/main" id="{F0002280-70A4-427D-8846-C949A5C009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6145770"/>
                  </p:ext>
                </p:extLst>
              </p:nvPr>
            </p:nvGraphicFramePr>
            <p:xfrm>
              <a:off x="17317" y="2112219"/>
              <a:ext cx="2284800" cy="1285200"/>
            </p:xfrm>
            <a:graphic>
              <a:graphicData uri="http://schemas.microsoft.com/office/powerpoint/2016/slidezoom">
                <pslz:sldZm>
                  <pslz:sldZmObj sldId="296" cId="2079953066">
                    <pslz:zmPr id="{777733B9-C753-4ADE-8C84-EAED3F22975C}" returnToParent="0" transitionDur="1000" showBg="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4800" cy="12852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Powiększenie slajdu 30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F0002280-70A4-427D-8846-C949A5C009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317" y="2112219"/>
                <a:ext cx="2284800" cy="12852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351F65C-96EB-4D42-A464-969356A123CA}"/>
              </a:ext>
            </a:extLst>
          </p:cNvPr>
          <p:cNvSpPr txBox="1"/>
          <p:nvPr/>
        </p:nvSpPr>
        <p:spPr>
          <a:xfrm>
            <a:off x="7131146" y="2402960"/>
            <a:ext cx="4807726" cy="31085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Мы являемся лидером в производстве генераторов и стартеров.</a:t>
            </a: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Это заявление базируется на следующем</a:t>
            </a:r>
            <a:r>
              <a:rPr lang="pl-PL" sz="2800" b="1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658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5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C16B0E7A-B222-4249-937C-4207F42FC4C8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80000" sy="8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DAE56244-780C-4AB9-B118-818A3516C1E7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120D6C3A-FE8A-4A75-BD64-90191071AB9D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2" name="Owal 21">
              <a:extLst>
                <a:ext uri="{FF2B5EF4-FFF2-40B4-BE49-F238E27FC236}">
                  <a16:creationId xmlns:a16="http://schemas.microsoft.com/office/drawing/2014/main" id="{02D8E481-EB77-4F85-9609-46E056081DF5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4942F6AD-3A47-415A-9C47-D1B7C29FDA99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9C1DC75C-CB19-4623-BDBF-99026DD3D90E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393FB6FB-0116-45FF-A1A3-02C2C26CD33F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7E68829B-9B25-476B-8E97-12C9DDA71728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E66A414A-FF9B-446D-ADB1-8EC3C770CDC7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6" name="Owal 25">
            <a:extLst>
              <a:ext uri="{FF2B5EF4-FFF2-40B4-BE49-F238E27FC236}">
                <a16:creationId xmlns:a16="http://schemas.microsoft.com/office/drawing/2014/main" id="{5DAE5E7C-A307-4C5D-BBDD-464076FCC7D9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BAB7370D-659B-4A2B-9F50-1B7B703DA9A5}"/>
              </a:ext>
            </a:extLst>
          </p:cNvPr>
          <p:cNvGrpSpPr/>
          <p:nvPr/>
        </p:nvGrpSpPr>
        <p:grpSpPr>
          <a:xfrm>
            <a:off x="-5470233" y="1172079"/>
            <a:ext cx="5266184" cy="4379873"/>
            <a:chOff x="518585" y="1041450"/>
            <a:chExt cx="5266184" cy="4379873"/>
          </a:xfrm>
        </p:grpSpPr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90C6C3F2-6E80-45F3-B66D-241723736A30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pl-PL" sz="2400" spc="-150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2400" spc="-150" dirty="0">
                  <a:latin typeface="Century Gothic" panose="020B0502020202020204" pitchFamily="34" charset="0"/>
                </a:rPr>
                <a:t>Вся продукция изготавливается из наилучших материалов и монтируется на производственном предприятии компании. Перед отправкой клиентам, она проходит тщательное тестирование на многих этапах производства</a:t>
              </a:r>
              <a:r>
                <a:rPr lang="pl-PL" sz="2400" spc="-150" dirty="0">
                  <a:latin typeface="Century Gothic" panose="020B0502020202020204" pitchFamily="34" charset="0"/>
                </a:rPr>
                <a:t>. </a:t>
              </a: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4D1EA95-A7D2-41B2-961A-154D05FB818B}"/>
                </a:ext>
              </a:extLst>
            </p:cNvPr>
            <p:cNvSpPr txBox="1"/>
            <p:nvPr/>
          </p:nvSpPr>
          <p:spPr>
            <a:xfrm>
              <a:off x="1184629" y="1041450"/>
              <a:ext cx="377859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az-Cyrl-AZ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ВЫСОКОЕ </a:t>
              </a:r>
              <a:endParaRPr lang="pl-PL" sz="4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just"/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  </a:t>
              </a:r>
              <a:r>
                <a:rPr lang="az-Cyrl-AZ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КАЧЕСТВО</a:t>
              </a:r>
              <a:endParaRPr lang="pl-PL" sz="4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6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48554 -0.003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96F35655-E45E-4B40-AE2F-4ADDEAC8B918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470233" y="669663"/>
            <a:ext cx="5266184" cy="3718315"/>
            <a:chOff x="518585" y="1041450"/>
            <a:chExt cx="5266184" cy="2785377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1452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latin typeface="Century Gothic" panose="020B0502020202020204" pitchFamily="34" charset="0"/>
                </a:rPr>
                <a:t>На нескольких складах в наличии имеется более </a:t>
              </a:r>
              <a:r>
                <a:rPr lang="ru-RU" sz="2400" b="1" dirty="0">
                  <a:latin typeface="Century Gothic" panose="020B0502020202020204" pitchFamily="34" charset="0"/>
                </a:rPr>
                <a:t>2</a:t>
              </a:r>
              <a:r>
                <a:rPr lang="pl-PL" sz="2400" b="1" dirty="0">
                  <a:latin typeface="Century Gothic" panose="020B0502020202020204" pitchFamily="34" charset="0"/>
                </a:rPr>
                <a:t>4</a:t>
              </a:r>
              <a:r>
                <a:rPr lang="ru-RU" sz="2400" b="1" dirty="0">
                  <a:latin typeface="Century Gothic" panose="020B0502020202020204" pitchFamily="34" charset="0"/>
                </a:rPr>
                <a:t> 000 </a:t>
              </a:r>
              <a:r>
                <a:rPr lang="ru-RU" sz="2400" dirty="0">
                  <a:latin typeface="Century Gothic" panose="020B0502020202020204" pitchFamily="34" charset="0"/>
                </a:rPr>
                <a:t>наименований ассортимента и соответствующих им </a:t>
              </a:r>
              <a:r>
                <a:rPr lang="pl-PL" sz="2400" b="1" dirty="0">
                  <a:latin typeface="Century Gothic" panose="020B0502020202020204" pitchFamily="34" charset="0"/>
                </a:rPr>
                <a:t>61</a:t>
              </a:r>
              <a:r>
                <a:rPr lang="ru-RU" sz="2400" b="1" dirty="0">
                  <a:latin typeface="Century Gothic" panose="020B0502020202020204" pitchFamily="34" charset="0"/>
                </a:rPr>
                <a:t>0 000 </a:t>
              </a:r>
              <a:r>
                <a:rPr lang="ru-RU" sz="2400" dirty="0">
                  <a:latin typeface="Century Gothic" panose="020B0502020202020204" pitchFamily="34" charset="0"/>
                </a:rPr>
                <a:t>артикулов</a:t>
              </a:r>
              <a:r>
                <a:rPr lang="pl-PL" sz="2400" dirty="0"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864837" y="1041450"/>
              <a:ext cx="4203395" cy="1083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az-Cyrl-AZ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НАЛИЧИЕ</a:t>
              </a:r>
              <a:b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</a:b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</a:t>
              </a:r>
              <a:r>
                <a:rPr lang="az-Cyrl-AZ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ПРОДУКТОВ</a:t>
              </a:r>
              <a:endParaRPr lang="pl-PL" sz="4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t="-1000" r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EA1CB713-AE4D-4C6D-9B37-22777F3B1EC6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84FDDE54-E0B4-461D-9DA5-A2A5F261BEE5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id="{F5EAEA1E-CABA-45D8-A057-D11761C130A5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1BB82D1D-6982-4440-B171-CB5C03668254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08FF62AA-8647-411B-9E30-F0C6960B8505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D710FEE1-FE3F-454B-B20A-15BAA5BAD848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2A51D40E-D074-490D-A3A8-0367A57A53AB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848DBF85-A4FD-4DA9-A95A-074A7B6516F1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3" name="Owal 42">
            <a:extLst>
              <a:ext uri="{FF2B5EF4-FFF2-40B4-BE49-F238E27FC236}">
                <a16:creationId xmlns:a16="http://schemas.microsoft.com/office/drawing/2014/main" id="{2CC4E8DF-2170-4697-BEF5-F5D4CF8B935F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415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48554 -0.0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6E2B3F01-0A97-4E19-BA07-DC82FD8B8B70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470233" y="1367072"/>
            <a:ext cx="5266184" cy="3832356"/>
            <a:chOff x="518585" y="1041450"/>
            <a:chExt cx="5266184" cy="3351694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20188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pl-PL" sz="2400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2400" dirty="0">
                  <a:latin typeface="Century Gothic" panose="020B0502020202020204" pitchFamily="34" charset="0"/>
                </a:rPr>
                <a:t>100% товаров производится, собирается и тестируется на заводе-изготовителе, расположенном в самом сердце Европейского Союза</a:t>
              </a:r>
              <a:r>
                <a:rPr lang="pl-PL" sz="2400" dirty="0"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864837" y="1041450"/>
              <a:ext cx="4405373" cy="1265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az-Cyrl-AZ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ПРОДУКЦИЯ </a:t>
              </a:r>
              <a:endParaRPr lang="pl-PL" sz="4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  </a:t>
              </a:r>
              <a:r>
                <a:rPr lang="az-Cyrl-AZ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ИЗ ЕС</a:t>
              </a:r>
              <a:endParaRPr lang="pl-PL" sz="4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 rot="159846"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t="-26000" r="-94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B480F9A6-CBA8-4515-81B2-54EB8F4F7BAB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31ECD8BE-2B4A-4400-A25C-B235A9DC5658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F4ED767E-ACA3-497C-98C3-C65BB54E9EBF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AA3C5DA1-526E-4246-A8A9-9154E4B1700F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D2E9FFCD-D767-4DE3-B02E-B2FBCAA33E63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89143024-F450-4488-AFEA-354103B2E0E6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FBAAAF25-1CB1-4247-ACD3-F177A718DD68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DB2298D3-DD2D-487A-ACA9-589FCA27574D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4" name="Owal 43">
            <a:extLst>
              <a:ext uri="{FF2B5EF4-FFF2-40B4-BE49-F238E27FC236}">
                <a16:creationId xmlns:a16="http://schemas.microsoft.com/office/drawing/2014/main" id="{E33329F7-5E4B-4A46-969F-20A588C5EF18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76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48554 -0.0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7365651E-B20A-48FE-8F4B-1319867AE4C5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470233" y="1285593"/>
            <a:ext cx="5266184" cy="3492852"/>
            <a:chOff x="518585" y="1041450"/>
            <a:chExt cx="5266184" cy="2996133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166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pl-PL" sz="2400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2400" dirty="0">
                  <a:latin typeface="Century Gothic" panose="020B0502020202020204" pitchFamily="34" charset="0"/>
                </a:rPr>
                <a:t>Более</a:t>
              </a:r>
              <a:r>
                <a:rPr lang="ru-RU" sz="2400" b="1" dirty="0">
                  <a:latin typeface="Century Gothic" panose="020B0502020202020204" pitchFamily="34" charset="0"/>
                </a:rPr>
                <a:t> 300 </a:t>
              </a:r>
              <a:r>
                <a:rPr lang="ru-RU" sz="2400" dirty="0">
                  <a:latin typeface="Century Gothic" panose="020B0502020202020204" pitchFamily="34" charset="0"/>
                </a:rPr>
                <a:t>высококвалифицированных работников в нескольких филиалах</a:t>
              </a:r>
              <a:r>
                <a:rPr lang="pl-PL" sz="2400" dirty="0">
                  <a:latin typeface="Century Gothic" panose="020B0502020202020204" pitchFamily="34" charset="0"/>
                </a:rPr>
                <a:t>.</a:t>
              </a:r>
              <a:endParaRPr lang="pl-PL" sz="2400" spc="-150" dirty="0">
                <a:latin typeface="Century Gothic" panose="020B0502020202020204" pitchFamily="34" charset="0"/>
              </a:endParaRP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864837" y="1041450"/>
              <a:ext cx="4786888" cy="1240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az-Cyrl-AZ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СПЛОЧЕННАЯ </a:t>
              </a:r>
              <a:endParaRPr lang="pl-PL" sz="4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  </a:t>
              </a:r>
              <a:r>
                <a:rPr lang="az-Cyrl-AZ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КОМАНДА</a:t>
              </a:r>
              <a:endParaRPr lang="pl-PL" sz="4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000" t="-13000" r="-37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A38571D0-0C6B-4495-A4D6-26782C21B1EA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B965B283-98EB-4EF5-99BF-CE8D6E9FD735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16AAED3B-73EB-41AF-BEAB-6CCB7956A95C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D587F365-80F7-4B37-BD3A-AF9EA7E6EE50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019E59C2-603A-4FBF-BA78-A92D9DC2A2EC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3E83F3F6-74B3-45D6-85AD-39D7D35A40AD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88830BCB-3C2D-41BE-B2DD-9EB6995E09E1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A149E8C5-8956-4F9D-85F0-0AD751431C96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4" name="Owal 43">
            <a:extLst>
              <a:ext uri="{FF2B5EF4-FFF2-40B4-BE49-F238E27FC236}">
                <a16:creationId xmlns:a16="http://schemas.microsoft.com/office/drawing/2014/main" id="{8207761F-9F96-4199-AFF9-0699C71399D7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36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48555 -0.0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A4BBDA35-E10A-4490-BA4E-E38723969936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470234" y="1001503"/>
            <a:ext cx="5470233" cy="4600847"/>
            <a:chOff x="518584" y="1041450"/>
            <a:chExt cx="5470233" cy="3946560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4" y="2374335"/>
              <a:ext cx="5470233" cy="2613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pl-PL" sz="2400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2400" dirty="0">
                  <a:latin typeface="Century Gothic" panose="020B0502020202020204" pitchFamily="34" charset="0"/>
                </a:rPr>
                <a:t>Предлагаемый ассортимент включает оригинальные запчасти и заменители </a:t>
              </a:r>
              <a:r>
                <a:rPr lang="pl-PL" sz="2400" dirty="0">
                  <a:latin typeface="Century Gothic" panose="020B0502020202020204" pitchFamily="34" charset="0"/>
                </a:rPr>
                <a:t>„</a:t>
              </a:r>
              <a:r>
                <a:rPr lang="pl-PL" sz="2400" b="1" dirty="0">
                  <a:latin typeface="Century Gothic" panose="020B0502020202020204" pitchFamily="34" charset="0"/>
                </a:rPr>
                <a:t>AS</a:t>
              </a:r>
              <a:r>
                <a:rPr lang="pl-PL" sz="2400" dirty="0">
                  <a:latin typeface="Century Gothic" panose="020B0502020202020204" pitchFamily="34" charset="0"/>
                </a:rPr>
                <a:t>” </a:t>
              </a:r>
              <a:r>
                <a:rPr lang="ru-RU" sz="2400" dirty="0">
                  <a:latin typeface="Century Gothic" panose="020B0502020202020204" pitchFamily="34" charset="0"/>
                </a:rPr>
                <a:t>собственного производства по привлекательным ценам. Каталог продукции постоянно расширяется новыми товарами</a:t>
              </a:r>
              <a:r>
                <a:rPr lang="pl-PL" sz="2400" dirty="0"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864837" y="1041450"/>
              <a:ext cx="3857146" cy="1240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az-Cyrl-AZ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БОЛЬШОЙ </a:t>
              </a:r>
              <a:endParaRPr lang="pl-PL" sz="4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  </a:t>
              </a:r>
              <a:r>
                <a:rPr lang="az-Cyrl-AZ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ВЫБОР</a:t>
              </a:r>
              <a:endParaRPr lang="pl-PL" sz="4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000" r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3B1D580C-5C37-4427-B99B-466F9DD5300F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5EC29975-77C5-46A9-80A6-036F968F33EF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B25B563B-05EA-4334-9251-0DD36381E5E9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45CB22EA-282F-4669-9668-3436162B2971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0A3F4DD3-4D7D-44B9-920C-A1714DD520E6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1FCEC5E6-5C35-4446-922A-34EE202B388A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D11E53E8-5FE6-4FDE-A24B-EFA4FB1E9AD0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0952A8EB-BCAB-4F96-BC77-5CE07ED6FBD3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4" name="Owal 43">
            <a:extLst>
              <a:ext uri="{FF2B5EF4-FFF2-40B4-BE49-F238E27FC236}">
                <a16:creationId xmlns:a16="http://schemas.microsoft.com/office/drawing/2014/main" id="{EDAEA5E8-270D-492A-8BBD-251E9E1BBA0F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46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48554 -0.0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3641B9DC-FB7A-4408-AD8C-5B4DE5595C24}"/>
              </a:ext>
            </a:extLst>
          </p:cNvPr>
          <p:cNvSpPr/>
          <p:nvPr/>
        </p:nvSpPr>
        <p:spPr>
          <a:xfrm>
            <a:off x="6880511" y="1169731"/>
            <a:ext cx="5338800" cy="533880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197FE23-B275-492B-B1D4-020B4DB7A4D9}"/>
              </a:ext>
            </a:extLst>
          </p:cNvPr>
          <p:cNvGrpSpPr/>
          <p:nvPr/>
        </p:nvGrpSpPr>
        <p:grpSpPr>
          <a:xfrm>
            <a:off x="-5470233" y="669663"/>
            <a:ext cx="5678161" cy="3718315"/>
            <a:chOff x="518585" y="1041450"/>
            <a:chExt cx="5678161" cy="2785377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929FB8CD-D3D8-4DBF-9AA6-5D706B41AC38}"/>
                </a:ext>
              </a:extLst>
            </p:cNvPr>
            <p:cNvSpPr txBox="1"/>
            <p:nvPr/>
          </p:nvSpPr>
          <p:spPr>
            <a:xfrm>
              <a:off x="518585" y="2374335"/>
              <a:ext cx="5266184" cy="1452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latin typeface="Century Gothic" panose="020B0502020202020204" pitchFamily="34" charset="0"/>
                </a:rPr>
                <a:t>Обслуживание клиентов на самом высоком мировом уровне, открытость к клиентам, дружественное, быстрое реагирование на запросы</a:t>
              </a:r>
              <a:r>
                <a:rPr lang="pl-PL" sz="2400" dirty="0"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F062F97-6B6C-4F14-BF4B-479E8FD05269}"/>
                </a:ext>
              </a:extLst>
            </p:cNvPr>
            <p:cNvSpPr txBox="1"/>
            <p:nvPr/>
          </p:nvSpPr>
          <p:spPr>
            <a:xfrm>
              <a:off x="864837" y="1041450"/>
              <a:ext cx="5331909" cy="1060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pl-PL" sz="4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az-Cyrl-AZ" sz="4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НАИЛУЧШЕЕ</a:t>
              </a:r>
              <a:br>
                <a:rPr lang="pl-PL" sz="4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</a:br>
              <a:r>
                <a:rPr lang="pl-PL" sz="4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</a:t>
              </a:r>
              <a:r>
                <a:rPr lang="az-Cyrl-AZ" sz="41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ОБСЛУЖИВАНИЕ</a:t>
              </a:r>
              <a:endParaRPr lang="pl-PL" sz="41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Owal 20">
            <a:extLst>
              <a:ext uri="{FF2B5EF4-FFF2-40B4-BE49-F238E27FC236}">
                <a16:creationId xmlns:a16="http://schemas.microsoft.com/office/drawing/2014/main" id="{7778CDA7-F648-4C94-B5C8-AB1EAEFCC2E0}"/>
              </a:ext>
            </a:extLst>
          </p:cNvPr>
          <p:cNvSpPr>
            <a:spLocks/>
          </p:cNvSpPr>
          <p:nvPr/>
        </p:nvSpPr>
        <p:spPr>
          <a:xfrm>
            <a:off x="6516000" y="821238"/>
            <a:ext cx="5338317" cy="533831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3000"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29C6E2E8-3FB9-41EE-8FF5-4C30435402FE}"/>
              </a:ext>
            </a:extLst>
          </p:cNvPr>
          <p:cNvGrpSpPr/>
          <p:nvPr/>
        </p:nvGrpSpPr>
        <p:grpSpPr>
          <a:xfrm>
            <a:off x="1242608" y="5522819"/>
            <a:ext cx="1071968" cy="1075367"/>
            <a:chOff x="1242607" y="915275"/>
            <a:chExt cx="5664949" cy="5682911"/>
          </a:xfrm>
        </p:grpSpPr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038FF04A-52CE-4562-8415-FD2A5A9DE354}"/>
                </a:ext>
              </a:extLst>
            </p:cNvPr>
            <p:cNvSpPr/>
            <p:nvPr/>
          </p:nvSpPr>
          <p:spPr>
            <a:xfrm rot="3444880">
              <a:off x="1617625" y="1198434"/>
              <a:ext cx="4964778" cy="5029964"/>
            </a:xfrm>
            <a:custGeom>
              <a:avLst/>
              <a:gdLst>
                <a:gd name="connsiteX0" fmla="*/ 1390083 w 7370882"/>
                <a:gd name="connsiteY0" fmla="*/ 1228491 h 6751676"/>
                <a:gd name="connsiteX1" fmla="*/ 3995044 w 7370882"/>
                <a:gd name="connsiteY1" fmla="*/ 0 h 6751676"/>
                <a:gd name="connsiteX2" fmla="*/ 7370882 w 7370882"/>
                <a:gd name="connsiteY2" fmla="*/ 3375838 h 6751676"/>
                <a:gd name="connsiteX3" fmla="*/ 3995044 w 7370882"/>
                <a:gd name="connsiteY3" fmla="*/ 6751676 h 6751676"/>
                <a:gd name="connsiteX4" fmla="*/ 710646 w 7370882"/>
                <a:gd name="connsiteY4" fmla="*/ 3467278 h 6751676"/>
                <a:gd name="connsiteX5" fmla="*/ 681376 w 7370882"/>
                <a:gd name="connsiteY5" fmla="*/ 3438008 h 6751676"/>
                <a:gd name="connsiteX6" fmla="*/ 564353 w 7370882"/>
                <a:gd name="connsiteY6" fmla="*/ 3574111 h 6751676"/>
                <a:gd name="connsiteX7" fmla="*/ 0 w 7370882"/>
                <a:gd name="connsiteY7" fmla="*/ 3088872 h 6751676"/>
                <a:gd name="connsiteX8" fmla="*/ 873430 w 7370882"/>
                <a:gd name="connsiteY8" fmla="*/ 2073037 h 6751676"/>
                <a:gd name="connsiteX9" fmla="*/ 878388 w 7370882"/>
                <a:gd name="connsiteY9" fmla="*/ 2077300 h 6751676"/>
                <a:gd name="connsiteX10" fmla="*/ 884496 w 7370882"/>
                <a:gd name="connsiteY10" fmla="*/ 2061809 h 6751676"/>
                <a:gd name="connsiteX11" fmla="*/ 1390083 w 7370882"/>
                <a:gd name="connsiteY11" fmla="*/ 1228491 h 6751676"/>
                <a:gd name="connsiteX0" fmla="*/ 0 w 7370882"/>
                <a:gd name="connsiteY0" fmla="*/ 3088872 h 6751676"/>
                <a:gd name="connsiteX1" fmla="*/ 873430 w 7370882"/>
                <a:gd name="connsiteY1" fmla="*/ 2073037 h 6751676"/>
                <a:gd name="connsiteX2" fmla="*/ 878388 w 7370882"/>
                <a:gd name="connsiteY2" fmla="*/ 2077300 h 6751676"/>
                <a:gd name="connsiteX3" fmla="*/ 884496 w 7370882"/>
                <a:gd name="connsiteY3" fmla="*/ 2061809 h 6751676"/>
                <a:gd name="connsiteX4" fmla="*/ 1390083 w 7370882"/>
                <a:gd name="connsiteY4" fmla="*/ 1228491 h 6751676"/>
                <a:gd name="connsiteX5" fmla="*/ 3995044 w 7370882"/>
                <a:gd name="connsiteY5" fmla="*/ 0 h 6751676"/>
                <a:gd name="connsiteX6" fmla="*/ 7370882 w 7370882"/>
                <a:gd name="connsiteY6" fmla="*/ 3375838 h 6751676"/>
                <a:gd name="connsiteX7" fmla="*/ 3995044 w 7370882"/>
                <a:gd name="connsiteY7" fmla="*/ 6751676 h 6751676"/>
                <a:gd name="connsiteX8" fmla="*/ 710646 w 7370882"/>
                <a:gd name="connsiteY8" fmla="*/ 3467278 h 6751676"/>
                <a:gd name="connsiteX9" fmla="*/ 681376 w 7370882"/>
                <a:gd name="connsiteY9" fmla="*/ 3438008 h 6751676"/>
                <a:gd name="connsiteX10" fmla="*/ 564353 w 7370882"/>
                <a:gd name="connsiteY10" fmla="*/ 3574111 h 6751676"/>
                <a:gd name="connsiteX11" fmla="*/ 91440 w 7370882"/>
                <a:gd name="connsiteY11" fmla="*/ 3180312 h 6751676"/>
                <a:gd name="connsiteX0" fmla="*/ 781990 w 7279442"/>
                <a:gd name="connsiteY0" fmla="*/ 2073037 h 6751676"/>
                <a:gd name="connsiteX1" fmla="*/ 786948 w 7279442"/>
                <a:gd name="connsiteY1" fmla="*/ 2077300 h 6751676"/>
                <a:gd name="connsiteX2" fmla="*/ 793056 w 7279442"/>
                <a:gd name="connsiteY2" fmla="*/ 2061809 h 6751676"/>
                <a:gd name="connsiteX3" fmla="*/ 1298643 w 7279442"/>
                <a:gd name="connsiteY3" fmla="*/ 1228491 h 6751676"/>
                <a:gd name="connsiteX4" fmla="*/ 3903604 w 7279442"/>
                <a:gd name="connsiteY4" fmla="*/ 0 h 6751676"/>
                <a:gd name="connsiteX5" fmla="*/ 7279442 w 7279442"/>
                <a:gd name="connsiteY5" fmla="*/ 3375838 h 6751676"/>
                <a:gd name="connsiteX6" fmla="*/ 3903604 w 7279442"/>
                <a:gd name="connsiteY6" fmla="*/ 6751676 h 6751676"/>
                <a:gd name="connsiteX7" fmla="*/ 619206 w 7279442"/>
                <a:gd name="connsiteY7" fmla="*/ 3467278 h 6751676"/>
                <a:gd name="connsiteX8" fmla="*/ 589936 w 7279442"/>
                <a:gd name="connsiteY8" fmla="*/ 3438008 h 6751676"/>
                <a:gd name="connsiteX9" fmla="*/ 472913 w 7279442"/>
                <a:gd name="connsiteY9" fmla="*/ 3574111 h 6751676"/>
                <a:gd name="connsiteX10" fmla="*/ 0 w 7279442"/>
                <a:gd name="connsiteY10" fmla="*/ 3180312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117023 w 6806529"/>
                <a:gd name="connsiteY8" fmla="*/ 3438008 h 6751676"/>
                <a:gd name="connsiteX9" fmla="*/ 0 w 6806529"/>
                <a:gd name="connsiteY9" fmla="*/ 3574111 h 6751676"/>
                <a:gd name="connsiteX0" fmla="*/ 309077 w 6806529"/>
                <a:gd name="connsiteY0" fmla="*/ 2073037 h 6751676"/>
                <a:gd name="connsiteX1" fmla="*/ 314035 w 6806529"/>
                <a:gd name="connsiteY1" fmla="*/ 2077300 h 6751676"/>
                <a:gd name="connsiteX2" fmla="*/ 320143 w 6806529"/>
                <a:gd name="connsiteY2" fmla="*/ 2061809 h 6751676"/>
                <a:gd name="connsiteX3" fmla="*/ 825730 w 6806529"/>
                <a:gd name="connsiteY3" fmla="*/ 1228491 h 6751676"/>
                <a:gd name="connsiteX4" fmla="*/ 3430691 w 6806529"/>
                <a:gd name="connsiteY4" fmla="*/ 0 h 6751676"/>
                <a:gd name="connsiteX5" fmla="*/ 6806529 w 6806529"/>
                <a:gd name="connsiteY5" fmla="*/ 3375838 h 6751676"/>
                <a:gd name="connsiteX6" fmla="*/ 3430691 w 6806529"/>
                <a:gd name="connsiteY6" fmla="*/ 6751676 h 6751676"/>
                <a:gd name="connsiteX7" fmla="*/ 146293 w 6806529"/>
                <a:gd name="connsiteY7" fmla="*/ 3467278 h 6751676"/>
                <a:gd name="connsiteX8" fmla="*/ 0 w 6806529"/>
                <a:gd name="connsiteY8" fmla="*/ 3574111 h 6751676"/>
                <a:gd name="connsiteX0" fmla="*/ 166726 w 6664178"/>
                <a:gd name="connsiteY0" fmla="*/ 2073037 h 6751676"/>
                <a:gd name="connsiteX1" fmla="*/ 171684 w 6664178"/>
                <a:gd name="connsiteY1" fmla="*/ 2077300 h 6751676"/>
                <a:gd name="connsiteX2" fmla="*/ 177792 w 6664178"/>
                <a:gd name="connsiteY2" fmla="*/ 2061809 h 6751676"/>
                <a:gd name="connsiteX3" fmla="*/ 683379 w 6664178"/>
                <a:gd name="connsiteY3" fmla="*/ 1228491 h 6751676"/>
                <a:gd name="connsiteX4" fmla="*/ 3288340 w 6664178"/>
                <a:gd name="connsiteY4" fmla="*/ 0 h 6751676"/>
                <a:gd name="connsiteX5" fmla="*/ 6664178 w 6664178"/>
                <a:gd name="connsiteY5" fmla="*/ 3375838 h 6751676"/>
                <a:gd name="connsiteX6" fmla="*/ 3288340 w 6664178"/>
                <a:gd name="connsiteY6" fmla="*/ 6751676 h 6751676"/>
                <a:gd name="connsiteX7" fmla="*/ 3942 w 6664178"/>
                <a:gd name="connsiteY7" fmla="*/ 3467278 h 6751676"/>
                <a:gd name="connsiteX0" fmla="*/ 166726 w 6664178"/>
                <a:gd name="connsiteY0" fmla="*/ 2073037 h 6751676"/>
                <a:gd name="connsiteX1" fmla="*/ 177792 w 6664178"/>
                <a:gd name="connsiteY1" fmla="*/ 2061809 h 6751676"/>
                <a:gd name="connsiteX2" fmla="*/ 683379 w 6664178"/>
                <a:gd name="connsiteY2" fmla="*/ 1228491 h 6751676"/>
                <a:gd name="connsiteX3" fmla="*/ 3288340 w 6664178"/>
                <a:gd name="connsiteY3" fmla="*/ 0 h 6751676"/>
                <a:gd name="connsiteX4" fmla="*/ 6664178 w 6664178"/>
                <a:gd name="connsiteY4" fmla="*/ 3375838 h 6751676"/>
                <a:gd name="connsiteX5" fmla="*/ 3288340 w 6664178"/>
                <a:gd name="connsiteY5" fmla="*/ 6751676 h 6751676"/>
                <a:gd name="connsiteX6" fmla="*/ 3942 w 6664178"/>
                <a:gd name="connsiteY6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166726 w 6664178"/>
                <a:gd name="connsiteY0" fmla="*/ 2073037 h 6751676"/>
                <a:gd name="connsiteX1" fmla="*/ 683379 w 6664178"/>
                <a:gd name="connsiteY1" fmla="*/ 1228491 h 6751676"/>
                <a:gd name="connsiteX2" fmla="*/ 3288340 w 6664178"/>
                <a:gd name="connsiteY2" fmla="*/ 0 h 6751676"/>
                <a:gd name="connsiteX3" fmla="*/ 6664178 w 6664178"/>
                <a:gd name="connsiteY3" fmla="*/ 3375838 h 6751676"/>
                <a:gd name="connsiteX4" fmla="*/ 3288340 w 6664178"/>
                <a:gd name="connsiteY4" fmla="*/ 6751676 h 6751676"/>
                <a:gd name="connsiteX5" fmla="*/ 3942 w 6664178"/>
                <a:gd name="connsiteY5" fmla="*/ 3467278 h 6751676"/>
                <a:gd name="connsiteX0" fmla="*/ 683379 w 6664178"/>
                <a:gd name="connsiteY0" fmla="*/ 1228491 h 6751676"/>
                <a:gd name="connsiteX1" fmla="*/ 3288340 w 6664178"/>
                <a:gd name="connsiteY1" fmla="*/ 0 h 6751676"/>
                <a:gd name="connsiteX2" fmla="*/ 6664178 w 6664178"/>
                <a:gd name="connsiteY2" fmla="*/ 3375838 h 6751676"/>
                <a:gd name="connsiteX3" fmla="*/ 3288340 w 6664178"/>
                <a:gd name="connsiteY3" fmla="*/ 6751676 h 6751676"/>
                <a:gd name="connsiteX4" fmla="*/ 3942 w 6664178"/>
                <a:gd name="connsiteY4" fmla="*/ 3467278 h 675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178" h="6751676">
                  <a:moveTo>
                    <a:pt x="683379" y="1228491"/>
                  </a:moveTo>
                  <a:cubicBezTo>
                    <a:pt x="1302558" y="478221"/>
                    <a:pt x="2239602" y="0"/>
                    <a:pt x="3288340" y="0"/>
                  </a:cubicBezTo>
                  <a:cubicBezTo>
                    <a:pt x="5152764" y="0"/>
                    <a:pt x="6664178" y="1511414"/>
                    <a:pt x="6664178" y="3375838"/>
                  </a:cubicBezTo>
                  <a:cubicBezTo>
                    <a:pt x="6664178" y="5240262"/>
                    <a:pt x="5152764" y="6751676"/>
                    <a:pt x="3288340" y="6751676"/>
                  </a:cubicBezTo>
                  <a:cubicBezTo>
                    <a:pt x="1423916" y="6751676"/>
                    <a:pt x="-87498" y="5240262"/>
                    <a:pt x="3942" y="3467278"/>
                  </a:cubicBezTo>
                </a:path>
              </a:pathLst>
            </a:custGeom>
            <a:noFill/>
            <a:ln w="44450" cap="rnd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BF640229-6F37-49E9-9665-301D51F20308}"/>
                </a:ext>
              </a:extLst>
            </p:cNvPr>
            <p:cNvSpPr/>
            <p:nvPr/>
          </p:nvSpPr>
          <p:spPr>
            <a:xfrm>
              <a:off x="4566919" y="91527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0D7576E9-563E-41D8-AFB7-2DC06640E054}"/>
                </a:ext>
              </a:extLst>
            </p:cNvPr>
            <p:cNvSpPr/>
            <p:nvPr/>
          </p:nvSpPr>
          <p:spPr>
            <a:xfrm>
              <a:off x="5920135" y="2441579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24313036-A0FA-4225-B42D-6A4776EA3ED7}"/>
                </a:ext>
              </a:extLst>
            </p:cNvPr>
            <p:cNvSpPr/>
            <p:nvPr/>
          </p:nvSpPr>
          <p:spPr>
            <a:xfrm>
              <a:off x="5535290" y="4707833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BF1F4E23-3ED9-42E2-AFC0-AA2D79A3AAEA}"/>
                </a:ext>
              </a:extLst>
            </p:cNvPr>
            <p:cNvSpPr/>
            <p:nvPr/>
          </p:nvSpPr>
          <p:spPr>
            <a:xfrm>
              <a:off x="3388868" y="5610765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F061D093-1F68-40FA-AD8C-53C78ADE2D9E}"/>
                </a:ext>
              </a:extLst>
            </p:cNvPr>
            <p:cNvSpPr/>
            <p:nvPr/>
          </p:nvSpPr>
          <p:spPr>
            <a:xfrm>
              <a:off x="1242607" y="2280159"/>
              <a:ext cx="987421" cy="9874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75ACA58D-9AAD-4EA4-9410-9F6869329612}"/>
                </a:ext>
              </a:extLst>
            </p:cNvPr>
            <p:cNvSpPr/>
            <p:nvPr/>
          </p:nvSpPr>
          <p:spPr>
            <a:xfrm>
              <a:off x="1456732" y="4541201"/>
              <a:ext cx="987421" cy="98742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4" name="Owal 43">
            <a:extLst>
              <a:ext uri="{FF2B5EF4-FFF2-40B4-BE49-F238E27FC236}">
                <a16:creationId xmlns:a16="http://schemas.microsoft.com/office/drawing/2014/main" id="{B4976C46-EE98-4144-AB34-9E93FE0DF16B}"/>
              </a:ext>
            </a:extLst>
          </p:cNvPr>
          <p:cNvSpPr/>
          <p:nvPr/>
        </p:nvSpPr>
        <p:spPr>
          <a:xfrm>
            <a:off x="1129336" y="5431840"/>
            <a:ext cx="1307948" cy="1307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99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48554 -0.0037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>
            <a:extLst>
              <a:ext uri="{FF2B5EF4-FFF2-40B4-BE49-F238E27FC236}">
                <a16:creationId xmlns:a16="http://schemas.microsoft.com/office/drawing/2014/main" id="{DDE43676-B65F-4811-8034-CB432B07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/>
          <a:stretch/>
        </p:blipFill>
        <p:spPr>
          <a:xfrm>
            <a:off x="4660490" y="0"/>
            <a:ext cx="7531515" cy="6858000"/>
          </a:xfrm>
          <a:prstGeom prst="rect">
            <a:avLst/>
          </a:prstGeom>
        </p:spPr>
      </p:pic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696619" y="3280106"/>
            <a:ext cx="139244" cy="343484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5C6BE96-6BCC-4ACA-87CC-FE186C033759}"/>
              </a:ext>
            </a:extLst>
          </p:cNvPr>
          <p:cNvSpPr txBox="1"/>
          <p:nvPr/>
        </p:nvSpPr>
        <p:spPr>
          <a:xfrm>
            <a:off x="966335" y="3243077"/>
            <a:ext cx="50788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Century Gothic" panose="020B0502020202020204" pitchFamily="34" charset="0"/>
              </a:rPr>
              <a:t>Почему стоит выбирать продукцию AS</a:t>
            </a:r>
            <a:r>
              <a:rPr lang="pl-PL" sz="5400" b="1" dirty="0">
                <a:latin typeface="Century Gothic" panose="020B0502020202020204" pitchFamily="34" charset="0"/>
              </a:rPr>
              <a:t>-</a:t>
            </a:r>
            <a:r>
              <a:rPr lang="ru-RU" sz="5400" b="1" dirty="0">
                <a:latin typeface="Century Gothic" panose="020B0502020202020204" pitchFamily="34" charset="0"/>
              </a:rPr>
              <a:t>PL</a:t>
            </a:r>
            <a:r>
              <a:rPr lang="pl-PL" sz="5400" b="1" dirty="0">
                <a:latin typeface="Century Gothic" panose="020B0502020202020204" pitchFamily="34" charset="0"/>
              </a:rPr>
              <a:t>?</a:t>
            </a:r>
          </a:p>
          <a:p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DF6BED4-E11D-4715-BBFD-8BC3EB8DC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1" y="771954"/>
            <a:ext cx="4109989" cy="16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2300">
        <p159:morph option="byObject"/>
      </p:transition>
    </mc:Choice>
    <mc:Fallback xmlns="">
      <p:transition advClick="0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40">
            <a:extLst>
              <a:ext uri="{FF2B5EF4-FFF2-40B4-BE49-F238E27FC236}">
                <a16:creationId xmlns:a16="http://schemas.microsoft.com/office/drawing/2014/main" id="{3826FFA3-02F1-40E3-955F-B00755D18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414" cy="2981325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0660DA61-88AA-405D-B935-5AB144F3C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5267325"/>
            <a:ext cx="12284275" cy="1600199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588638D5-A287-42EC-986A-FD4671D888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3" t="49050" r="14510" b="39734"/>
          <a:stretch/>
        </p:blipFill>
        <p:spPr>
          <a:xfrm>
            <a:off x="1809907" y="5216527"/>
            <a:ext cx="619132" cy="374647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B3E5290F-E982-4EA2-A48A-FEBEB9E59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" b="1795"/>
          <a:stretch/>
        </p:blipFill>
        <p:spPr>
          <a:xfrm>
            <a:off x="4102771" y="3578224"/>
            <a:ext cx="3987511" cy="3340097"/>
          </a:xfrm>
          <a:prstGeom prst="rect">
            <a:avLst/>
          </a:prstGeom>
        </p:spPr>
      </p:pic>
      <p:sp>
        <p:nvSpPr>
          <p:cNvPr id="52" name="pole tekstowe 51">
            <a:extLst>
              <a:ext uri="{FF2B5EF4-FFF2-40B4-BE49-F238E27FC236}">
                <a16:creationId xmlns:a16="http://schemas.microsoft.com/office/drawing/2014/main" id="{BEE1A86C-1493-443F-9AE7-184FEA3A7D4F}"/>
              </a:ext>
            </a:extLst>
          </p:cNvPr>
          <p:cNvSpPr txBox="1"/>
          <p:nvPr/>
        </p:nvSpPr>
        <p:spPr>
          <a:xfrm>
            <a:off x="5143026" y="5823486"/>
            <a:ext cx="2188420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az-Cyrl-AZ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В ОТРАСЛИ</a:t>
            </a:r>
            <a:endParaRPr lang="pl-PL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E084FD29-957B-4D0D-AEA5-E6290D1CC1EF}"/>
              </a:ext>
            </a:extLst>
          </p:cNvPr>
          <p:cNvSpPr txBox="1"/>
          <p:nvPr/>
        </p:nvSpPr>
        <p:spPr>
          <a:xfrm>
            <a:off x="706432" y="5645554"/>
            <a:ext cx="2836033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az-Cyrl-AZ" sz="2800" b="1" dirty="0">
                <a:latin typeface="Century Gothic" panose="020B0502020202020204" pitchFamily="34" charset="0"/>
              </a:rPr>
              <a:t>НАИВЫСШЕГО </a:t>
            </a:r>
            <a:endParaRPr lang="pl-PL" sz="2800" b="1" dirty="0">
              <a:latin typeface="Century Gothic" panose="020B0502020202020204" pitchFamily="34" charset="0"/>
            </a:endParaRPr>
          </a:p>
          <a:p>
            <a:pPr algn="ctr"/>
            <a:r>
              <a:rPr lang="az-Cyrl-AZ" sz="2800" b="1" dirty="0">
                <a:latin typeface="Century Gothic" panose="020B0502020202020204" pitchFamily="34" charset="0"/>
              </a:rPr>
              <a:t>КАЧЕСТВА</a:t>
            </a:r>
            <a:endParaRPr lang="pl-PL" sz="2800" b="1" dirty="0">
              <a:latin typeface="Century Gothic" panose="020B0502020202020204" pitchFamily="34" charset="0"/>
            </a:endParaRP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6DD4EE54-6AD7-4500-B9E8-DFCE582EDEC7}"/>
              </a:ext>
            </a:extLst>
          </p:cNvPr>
          <p:cNvSpPr txBox="1"/>
          <p:nvPr/>
        </p:nvSpPr>
        <p:spPr>
          <a:xfrm>
            <a:off x="9341738" y="5823486"/>
            <a:ext cx="1451038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az-Cyrl-AZ" sz="2800" b="1" dirty="0">
                <a:latin typeface="Century Gothic" panose="020B0502020202020204" pitchFamily="34" charset="0"/>
              </a:rPr>
              <a:t>ОПЫТА</a:t>
            </a:r>
            <a:endParaRPr lang="pl-PL" sz="2800" b="1" dirty="0">
              <a:latin typeface="Century Gothic" panose="020B0502020202020204" pitchFamily="34" charset="0"/>
            </a:endParaRPr>
          </a:p>
        </p:txBody>
      </p:sp>
      <p:pic>
        <p:nvPicPr>
          <p:cNvPr id="55" name="Obraz 54">
            <a:extLst>
              <a:ext uri="{FF2B5EF4-FFF2-40B4-BE49-F238E27FC236}">
                <a16:creationId xmlns:a16="http://schemas.microsoft.com/office/drawing/2014/main" id="{C3576809-B3EE-4E51-B7D6-DA93042811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78541" r="43142"/>
          <a:stretch/>
        </p:blipFill>
        <p:spPr>
          <a:xfrm>
            <a:off x="9770979" y="5137484"/>
            <a:ext cx="590550" cy="423124"/>
          </a:xfrm>
          <a:prstGeom prst="rect">
            <a:avLst/>
          </a:prstGeom>
        </p:spPr>
      </p:pic>
      <p:sp>
        <p:nvSpPr>
          <p:cNvPr id="56" name="pole tekstowe 55">
            <a:extLst>
              <a:ext uri="{FF2B5EF4-FFF2-40B4-BE49-F238E27FC236}">
                <a16:creationId xmlns:a16="http://schemas.microsoft.com/office/drawing/2014/main" id="{7AE42485-1509-4BDD-A3F2-990B4EBB4514}"/>
              </a:ext>
            </a:extLst>
          </p:cNvPr>
          <p:cNvSpPr txBox="1"/>
          <p:nvPr/>
        </p:nvSpPr>
        <p:spPr>
          <a:xfrm>
            <a:off x="-74476" y="3822846"/>
            <a:ext cx="4273927" cy="101566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az-Cyrl-AZ" sz="6000" b="1" spc="-150" dirty="0">
                <a:latin typeface="Century Gothic" panose="020B0502020202020204" pitchFamily="34" charset="0"/>
              </a:rPr>
              <a:t>Продукция</a:t>
            </a:r>
            <a:endParaRPr lang="pl-PL" sz="6000" b="1" spc="-150" dirty="0">
              <a:latin typeface="Century Gothic" panose="020B0502020202020204" pitchFamily="34" charset="0"/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16953DE8-D513-48C0-A17A-435AA594E9F6}"/>
              </a:ext>
            </a:extLst>
          </p:cNvPr>
          <p:cNvSpPr txBox="1"/>
          <p:nvPr/>
        </p:nvSpPr>
        <p:spPr>
          <a:xfrm>
            <a:off x="8773362" y="3771025"/>
            <a:ext cx="2712602" cy="110799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6600" b="1" spc="-150" dirty="0">
                <a:latin typeface="Century Gothic" panose="020B0502020202020204" pitchFamily="34" charset="0"/>
              </a:rPr>
              <a:t>31 </a:t>
            </a:r>
            <a:r>
              <a:rPr lang="az-Cyrl-AZ" sz="6600" b="1" spc="-150" dirty="0">
                <a:latin typeface="Century Gothic" panose="020B0502020202020204" pitchFamily="34" charset="0"/>
              </a:rPr>
              <a:t>лет</a:t>
            </a:r>
            <a:endParaRPr lang="pl-PL" sz="6600" b="1" spc="-150" dirty="0">
              <a:latin typeface="Century Gothic" panose="020B0502020202020204" pitchFamily="34" charset="0"/>
            </a:endParaRP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4C9D743F-E603-46D3-B1C8-C6AF528795C3}"/>
              </a:ext>
            </a:extLst>
          </p:cNvPr>
          <p:cNvSpPr txBox="1"/>
          <p:nvPr/>
        </p:nvSpPr>
        <p:spPr>
          <a:xfrm>
            <a:off x="4691730" y="3769744"/>
            <a:ext cx="3086101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az-Cyrl-AZ" sz="7200" b="1" spc="-150" dirty="0">
                <a:solidFill>
                  <a:srgbClr val="FF0000"/>
                </a:solidFill>
                <a:latin typeface="Century Gothic" panose="020B0502020202020204" pitchFamily="34" charset="0"/>
              </a:rPr>
              <a:t>Лидер</a:t>
            </a:r>
            <a:endParaRPr lang="pl-PL" sz="11500" b="1" spc="-1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6" grpId="0"/>
      <p:bldP spid="57" grpId="0"/>
      <p:bldP spid="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B791BE4-CC72-6009-24E8-6840884DB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30" y="1250473"/>
            <a:ext cx="6651461" cy="4402947"/>
          </a:xfrm>
          <a:prstGeom prst="rect">
            <a:avLst/>
          </a:prstGeom>
        </p:spPr>
      </p:pic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6BA59A-4FCE-4AC5-AB10-69913FE38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69" b="6969"/>
          <a:stretch/>
        </p:blipFill>
        <p:spPr>
          <a:xfrm>
            <a:off x="3229616" y="968635"/>
            <a:ext cx="4045105" cy="492072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7EDB5A7-7CD1-41DB-B6BC-D7D5EA548B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" r="16230"/>
          <a:stretch/>
        </p:blipFill>
        <p:spPr>
          <a:xfrm>
            <a:off x="1276232" y="451021"/>
            <a:ext cx="4894578" cy="59559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753509" y="-174355"/>
            <a:ext cx="5922440" cy="720671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4A24163-27C1-C939-32E9-B2201E37C2E8}"/>
              </a:ext>
            </a:extLst>
          </p:cNvPr>
          <p:cNvSpPr txBox="1"/>
          <p:nvPr/>
        </p:nvSpPr>
        <p:spPr>
          <a:xfrm>
            <a:off x="8247755" y="297237"/>
            <a:ext cx="3506929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ПОЛЬША</a:t>
            </a:r>
            <a:endParaRPr lang="pl-PL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az-Cyrl-AZ" sz="1400" b="1" dirty="0">
                <a:latin typeface="Century Gothic" panose="020B0502020202020204" pitchFamily="34" charset="0"/>
              </a:rPr>
              <a:t>Штаб-квартира компании</a:t>
            </a:r>
            <a:br>
              <a:rPr lang="pl-PL" sz="1400" b="1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AS-PL Sp. z o.o.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ul. Michałki 32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80-716 Gdańsk, </a:t>
            </a:r>
            <a:r>
              <a:rPr lang="pl-PL" sz="1400" b="0" i="0" dirty="0">
                <a:solidFill>
                  <a:srgbClr val="333333"/>
                </a:solidFill>
                <a:effectLst/>
                <a:latin typeface="Segoe UI Condensed"/>
              </a:rPr>
              <a:t>Poland</a:t>
            </a:r>
            <a:br>
              <a:rPr lang="pl-PL" sz="1400" dirty="0">
                <a:latin typeface="Century Gothic" panose="020B0502020202020204" pitchFamily="34" charset="0"/>
              </a:rPr>
            </a:b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info@as-pl.com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+48 58 304 12 85</a:t>
            </a:r>
            <a:br>
              <a:rPr lang="pl-PL" sz="1400" dirty="0">
                <a:latin typeface="Century Gothic" panose="020B0502020202020204" pitchFamily="34" charset="0"/>
              </a:rPr>
            </a:br>
            <a:br>
              <a:rPr lang="pl-PL" sz="1400" dirty="0">
                <a:latin typeface="Century Gothic" panose="020B0502020202020204" pitchFamily="34" charset="0"/>
              </a:rPr>
            </a:b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az-Cyrl-AZ" sz="1400" b="1" dirty="0">
                <a:latin typeface="Century Gothic" panose="020B0502020202020204" pitchFamily="34" charset="0"/>
              </a:rPr>
              <a:t>Отдел продаж компании</a:t>
            </a:r>
            <a:br>
              <a:rPr lang="pl-PL" sz="14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AS-PL Sp. z o.o.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 err="1">
                <a:latin typeface="Century Gothic" panose="020B0502020202020204" pitchFamily="34" charset="0"/>
              </a:rPr>
              <a:t>Panattoni</a:t>
            </a:r>
            <a:r>
              <a:rPr lang="pl-PL" sz="1400" dirty="0">
                <a:latin typeface="Century Gothic" panose="020B0502020202020204" pitchFamily="34" charset="0"/>
              </a:rPr>
              <a:t> Park Gdańsk IV,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ul. Elbląska 130 / </a:t>
            </a:r>
            <a:r>
              <a:rPr lang="pl-PL" sz="1400" dirty="0" err="1">
                <a:latin typeface="Century Gothic" panose="020B0502020202020204" pitchFamily="34" charset="0"/>
              </a:rPr>
              <a:t>Building</a:t>
            </a:r>
            <a:r>
              <a:rPr lang="pl-PL" sz="1400" dirty="0">
                <a:latin typeface="Century Gothic" panose="020B0502020202020204" pitchFamily="34" charset="0"/>
              </a:rPr>
              <a:t> no. 2 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80-718 Gdańsk, </a:t>
            </a:r>
            <a:r>
              <a:rPr lang="pl-PL" sz="1400" b="0" i="0" dirty="0">
                <a:solidFill>
                  <a:srgbClr val="333333"/>
                </a:solidFill>
                <a:effectLst/>
                <a:latin typeface="Segoe UI Condensed"/>
              </a:rPr>
              <a:t>Poland</a:t>
            </a: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sales@as-pl.com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+48 58 304 12 85</a:t>
            </a:r>
          </a:p>
          <a:p>
            <a:pPr algn="ctr">
              <a:buClr>
                <a:srgbClr val="FF0000"/>
              </a:buClr>
            </a:pPr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az-Cyrl-AZ" sz="1400" b="1" dirty="0">
                <a:latin typeface="Century Gothic" panose="020B0502020202020204" pitchFamily="34" charset="0"/>
              </a:rPr>
              <a:t>Производство компании</a:t>
            </a:r>
            <a:br>
              <a:rPr lang="pl-PL" sz="1400" b="1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AS-PL Sp. z o.o.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ul. Słoneczna 53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83-240 Lubichowo, </a:t>
            </a:r>
            <a:r>
              <a:rPr lang="pl-PL" sz="1400" b="0" i="0" dirty="0">
                <a:solidFill>
                  <a:srgbClr val="333333"/>
                </a:solidFill>
                <a:effectLst/>
                <a:latin typeface="Segoe UI Condensed"/>
              </a:rPr>
              <a:t>Poland</a:t>
            </a:r>
            <a:endParaRPr lang="pl-PL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6BA59A-4FCE-4AC5-AB10-69913FE38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69" b="6969"/>
          <a:stretch/>
        </p:blipFill>
        <p:spPr>
          <a:xfrm>
            <a:off x="3708604" y="968635"/>
            <a:ext cx="4045105" cy="492072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7EDB5A7-7CD1-41DB-B6BC-D7D5EA548B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" r="16230"/>
          <a:stretch/>
        </p:blipFill>
        <p:spPr>
          <a:xfrm>
            <a:off x="1572332" y="451021"/>
            <a:ext cx="4894578" cy="59559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753509" y="-174355"/>
            <a:ext cx="5922440" cy="7206711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A04DBA5B-C077-4302-A78B-F1AD6791FC67}"/>
              </a:ext>
            </a:extLst>
          </p:cNvPr>
          <p:cNvSpPr txBox="1"/>
          <p:nvPr/>
        </p:nvSpPr>
        <p:spPr>
          <a:xfrm>
            <a:off x="8247755" y="297237"/>
            <a:ext cx="3506929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ПОЛЬША</a:t>
            </a:r>
            <a:endParaRPr lang="pl-PL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az-Cyrl-AZ" sz="1400" b="1" dirty="0">
                <a:latin typeface="Century Gothic" panose="020B0502020202020204" pitchFamily="34" charset="0"/>
              </a:rPr>
              <a:t>Штаб-квартира компании</a:t>
            </a:r>
            <a:br>
              <a:rPr lang="pl-PL" sz="1400" b="1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AS-PL Sp. z o.o.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ul. Michałki 32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80-716 Gdańsk, </a:t>
            </a:r>
            <a:r>
              <a:rPr lang="pl-PL" sz="1400" b="0" i="0" dirty="0">
                <a:solidFill>
                  <a:srgbClr val="333333"/>
                </a:solidFill>
                <a:effectLst/>
                <a:latin typeface="Segoe UI Condensed"/>
              </a:rPr>
              <a:t>Poland</a:t>
            </a:r>
            <a:br>
              <a:rPr lang="pl-PL" sz="1400" dirty="0">
                <a:latin typeface="Century Gothic" panose="020B0502020202020204" pitchFamily="34" charset="0"/>
              </a:rPr>
            </a:b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info@as-pl.com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+48 58 304 12 85</a:t>
            </a:r>
            <a:br>
              <a:rPr lang="pl-PL" sz="1400" dirty="0">
                <a:latin typeface="Century Gothic" panose="020B0502020202020204" pitchFamily="34" charset="0"/>
              </a:rPr>
            </a:br>
            <a:br>
              <a:rPr lang="pl-PL" sz="1400" dirty="0">
                <a:latin typeface="Century Gothic" panose="020B0502020202020204" pitchFamily="34" charset="0"/>
              </a:rPr>
            </a:b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az-Cyrl-AZ" sz="1400" b="1" dirty="0">
                <a:latin typeface="Century Gothic" panose="020B0502020202020204" pitchFamily="34" charset="0"/>
              </a:rPr>
              <a:t>Отдел продаж компании</a:t>
            </a:r>
            <a:br>
              <a:rPr lang="pl-PL" sz="14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AS-PL Sp. z o.o.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 err="1">
                <a:latin typeface="Century Gothic" panose="020B0502020202020204" pitchFamily="34" charset="0"/>
              </a:rPr>
              <a:t>Panattoni</a:t>
            </a:r>
            <a:r>
              <a:rPr lang="pl-PL" sz="1400" dirty="0">
                <a:latin typeface="Century Gothic" panose="020B0502020202020204" pitchFamily="34" charset="0"/>
              </a:rPr>
              <a:t> Park Gdańsk IV,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ul. Elbląska 130 / </a:t>
            </a:r>
            <a:r>
              <a:rPr lang="pl-PL" sz="1400" dirty="0" err="1">
                <a:latin typeface="Century Gothic" panose="020B0502020202020204" pitchFamily="34" charset="0"/>
              </a:rPr>
              <a:t>Building</a:t>
            </a:r>
            <a:r>
              <a:rPr lang="pl-PL" sz="1400" dirty="0">
                <a:latin typeface="Century Gothic" panose="020B0502020202020204" pitchFamily="34" charset="0"/>
              </a:rPr>
              <a:t> no. 2 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80-718 Gdańsk, </a:t>
            </a:r>
            <a:r>
              <a:rPr lang="pl-PL" sz="1400" b="0" i="0" dirty="0">
                <a:solidFill>
                  <a:srgbClr val="333333"/>
                </a:solidFill>
                <a:effectLst/>
                <a:latin typeface="Segoe UI Condensed"/>
              </a:rPr>
              <a:t>Poland</a:t>
            </a: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sales@as-pl.com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+48 58 304 12 85</a:t>
            </a:r>
          </a:p>
          <a:p>
            <a:pPr algn="ctr">
              <a:buClr>
                <a:srgbClr val="FF0000"/>
              </a:buClr>
            </a:pPr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az-Cyrl-AZ" sz="1400" b="1" dirty="0">
                <a:latin typeface="Century Gothic" panose="020B0502020202020204" pitchFamily="34" charset="0"/>
              </a:rPr>
              <a:t>Производство компании</a:t>
            </a:r>
            <a:br>
              <a:rPr lang="pl-PL" sz="1400" b="1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AS-PL Sp. z o.o.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ul. Słoneczna 53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83-240 Lubichowo, </a:t>
            </a:r>
            <a:r>
              <a:rPr lang="pl-PL" sz="1400" b="0" i="0" dirty="0">
                <a:solidFill>
                  <a:srgbClr val="333333"/>
                </a:solidFill>
                <a:effectLst/>
                <a:latin typeface="Segoe UI Condensed"/>
              </a:rPr>
              <a:t>Poland</a:t>
            </a:r>
            <a:endParaRPr lang="pl-PL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4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2D11A46-3BBA-24DD-85D2-CEFA2D4C8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4" y="948893"/>
            <a:ext cx="7493311" cy="4960211"/>
          </a:xfrm>
          <a:prstGeom prst="rect">
            <a:avLst/>
          </a:prstGeom>
        </p:spPr>
      </p:pic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6BA59A-4FCE-4AC5-AB10-69913FE38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0" b="6910"/>
          <a:stretch/>
        </p:blipFill>
        <p:spPr>
          <a:xfrm>
            <a:off x="1572332" y="451958"/>
            <a:ext cx="4894578" cy="595408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7EDB5A7-7CD1-41DB-B6BC-D7D5EA548B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16230"/>
          <a:stretch/>
        </p:blipFill>
        <p:spPr>
          <a:xfrm>
            <a:off x="-756884" y="-174355"/>
            <a:ext cx="5922440" cy="72067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6640964" y="-174355"/>
            <a:ext cx="5922440" cy="720671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6C72342-4925-3F75-C156-25F6D63E9B88}"/>
              </a:ext>
            </a:extLst>
          </p:cNvPr>
          <p:cNvSpPr txBox="1"/>
          <p:nvPr/>
        </p:nvSpPr>
        <p:spPr>
          <a:xfrm>
            <a:off x="7478665" y="1997838"/>
            <a:ext cx="453648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ВЕЛИКОБРИАНИЯ</a:t>
            </a:r>
            <a:endParaRPr lang="pl-PL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en-US" sz="1600" b="1" dirty="0">
                <a:latin typeface="Century Gothic" panose="020B0502020202020204" pitchFamily="34" charset="0"/>
              </a:rPr>
              <a:t>AS-PL UK Ltd.</a:t>
            </a:r>
            <a:br>
              <a:rPr lang="pl-PL" sz="1600" b="1" i="0" dirty="0">
                <a:solidFill>
                  <a:srgbClr val="333333"/>
                </a:solidFill>
                <a:effectLst/>
                <a:latin typeface="Segoe UI Condensed"/>
              </a:rPr>
            </a:br>
            <a:r>
              <a:rPr lang="en-US" sz="1400" dirty="0">
                <a:latin typeface="Century Gothic" panose="020B0502020202020204" pitchFamily="34" charset="0"/>
              </a:rPr>
              <a:t>590 Kingston Road</a:t>
            </a:r>
            <a:br>
              <a:rPr lang="en-US" sz="1400" dirty="0">
                <a:latin typeface="Century Gothic" panose="020B0502020202020204" pitchFamily="34" charset="0"/>
              </a:rPr>
            </a:br>
            <a:r>
              <a:rPr lang="en-US" sz="1400" dirty="0">
                <a:latin typeface="Century Gothic" panose="020B0502020202020204" pitchFamily="34" charset="0"/>
              </a:rPr>
              <a:t>SW20 8DN London</a:t>
            </a:r>
            <a:br>
              <a:rPr lang="en-US" sz="1400" dirty="0">
                <a:latin typeface="Century Gothic" panose="020B0502020202020204" pitchFamily="34" charset="0"/>
              </a:rPr>
            </a:br>
            <a:r>
              <a:rPr lang="en-US" sz="1400" dirty="0">
                <a:latin typeface="Century Gothic" panose="020B0502020202020204" pitchFamily="34" charset="0"/>
              </a:rPr>
              <a:t>United Kingdom</a:t>
            </a: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uk@as-pl.com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+44 07748103736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610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342A14-839F-1BA3-7F14-BB54E070A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508" y="450549"/>
            <a:ext cx="9002365" cy="5959132"/>
          </a:xfrm>
          <a:prstGeom prst="rect">
            <a:avLst/>
          </a:prstGeom>
        </p:spPr>
      </p:pic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6BA59A-4FCE-4AC5-AB10-69913FE38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 b="7043"/>
          <a:stretch/>
        </p:blipFill>
        <p:spPr>
          <a:xfrm>
            <a:off x="-756884" y="-173220"/>
            <a:ext cx="5922440" cy="720443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7EDB5A7-7CD1-41DB-B6BC-D7D5EA548B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16230"/>
          <a:stretch/>
        </p:blipFill>
        <p:spPr>
          <a:xfrm>
            <a:off x="-6649105" y="-174355"/>
            <a:ext cx="5922440" cy="7206711"/>
          </a:xfrm>
          <a:prstGeom prst="rect">
            <a:avLst/>
          </a:prstGeom>
        </p:spPr>
      </p:pic>
      <p:pic>
        <p:nvPicPr>
          <p:cNvPr id="6" name="Obraz 5" hidden="1">
            <a:extLst>
              <a:ext uri="{FF2B5EF4-FFF2-40B4-BE49-F238E27FC236}">
                <a16:creationId xmlns:a16="http://schemas.microsoft.com/office/drawing/2014/main" id="{D873FC9F-B165-4D46-8BAA-FF6B9E2D9C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0506"/>
          <a:stretch/>
        </p:blipFill>
        <p:spPr>
          <a:xfrm>
            <a:off x="-6640964" y="-174355"/>
            <a:ext cx="5922440" cy="720671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F5134CE-4258-9F4F-D5CE-2CC6E452DBD2}"/>
              </a:ext>
            </a:extLst>
          </p:cNvPr>
          <p:cNvSpPr txBox="1"/>
          <p:nvPr/>
        </p:nvSpPr>
        <p:spPr>
          <a:xfrm>
            <a:off x="7078175" y="2197893"/>
            <a:ext cx="35069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ИТАЛИЯ</a:t>
            </a:r>
            <a:endParaRPr lang="pl-PL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it-IT" sz="1600" b="1" dirty="0">
                <a:latin typeface="Century Gothic" panose="020B0502020202020204" pitchFamily="34" charset="0"/>
              </a:rPr>
              <a:t>AS-PL ITALIA S.R.L.</a:t>
            </a:r>
            <a:br>
              <a:rPr lang="it-IT" sz="1400" dirty="0">
                <a:latin typeface="Century Gothic" panose="020B0502020202020204" pitchFamily="34" charset="0"/>
              </a:rPr>
            </a:br>
            <a:r>
              <a:rPr lang="it-IT" sz="1400" dirty="0">
                <a:latin typeface="Century Gothic" panose="020B0502020202020204" pitchFamily="34" charset="0"/>
              </a:rPr>
              <a:t>Via Cavalieri del Lavoro 2/6</a:t>
            </a:r>
            <a:br>
              <a:rPr lang="it-IT" sz="1400" dirty="0">
                <a:latin typeface="Century Gothic" panose="020B0502020202020204" pitchFamily="34" charset="0"/>
              </a:rPr>
            </a:br>
            <a:r>
              <a:rPr lang="it-IT" sz="1400" dirty="0">
                <a:latin typeface="Century Gothic" panose="020B0502020202020204" pitchFamily="34" charset="0"/>
              </a:rPr>
              <a:t>10024 Moncalieri (TO)</a:t>
            </a:r>
            <a:br>
              <a:rPr lang="it-IT" sz="1400" dirty="0">
                <a:latin typeface="Century Gothic" panose="020B0502020202020204" pitchFamily="34" charset="0"/>
              </a:rPr>
            </a:br>
            <a:r>
              <a:rPr lang="it-IT" sz="1400" dirty="0">
                <a:latin typeface="Century Gothic" panose="020B0502020202020204" pitchFamily="34" charset="0"/>
              </a:rPr>
              <a:t>Italy</a:t>
            </a: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italia@as-pl.com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+39 347 444 2462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+39 011 198 00533</a:t>
            </a:r>
            <a:endParaRPr lang="it-IT" sz="14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432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hidden="1">
            <a:extLst>
              <a:ext uri="{FF2B5EF4-FFF2-40B4-BE49-F238E27FC236}">
                <a16:creationId xmlns:a16="http://schemas.microsoft.com/office/drawing/2014/main" id="{F4513EB5-887F-4E7C-8704-EE545355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84" y="3098377"/>
            <a:ext cx="692208" cy="466280"/>
          </a:xfrm>
          <a:prstGeom prst="rect">
            <a:avLst/>
          </a:prstGeom>
        </p:spPr>
      </p:pic>
      <p:pic>
        <p:nvPicPr>
          <p:cNvPr id="22" name="Obraz 21" hidden="1">
            <a:extLst>
              <a:ext uri="{FF2B5EF4-FFF2-40B4-BE49-F238E27FC236}">
                <a16:creationId xmlns:a16="http://schemas.microsoft.com/office/drawing/2014/main" id="{A892987E-74CC-4930-A24A-CC6499C3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8" y="4574179"/>
            <a:ext cx="790598" cy="331196"/>
          </a:xfrm>
          <a:prstGeom prst="rect">
            <a:avLst/>
          </a:prstGeom>
        </p:spPr>
      </p:pic>
      <p:pic>
        <p:nvPicPr>
          <p:cNvPr id="26" name="Obraz 25" hidden="1">
            <a:extLst>
              <a:ext uri="{FF2B5EF4-FFF2-40B4-BE49-F238E27FC236}">
                <a16:creationId xmlns:a16="http://schemas.microsoft.com/office/drawing/2014/main" id="{18E6FB7E-F8DF-4875-803C-FC55CD986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91" y="5943459"/>
            <a:ext cx="729064" cy="38916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32101A7-5AFE-C838-B26D-3D91FB5BF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6296" y="-107774"/>
            <a:ext cx="10755227" cy="711944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E4E9C01-B8A8-3DE4-064A-4FB6D0C7E77D}"/>
              </a:ext>
            </a:extLst>
          </p:cNvPr>
          <p:cNvSpPr txBox="1"/>
          <p:nvPr/>
        </p:nvSpPr>
        <p:spPr>
          <a:xfrm>
            <a:off x="7078175" y="2197893"/>
            <a:ext cx="35069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ИСПАНИЯ</a:t>
            </a:r>
            <a:endParaRPr lang="pl-PL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endParaRPr lang="pl-PL" sz="1400" b="1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t-BR" sz="16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AS-PL ELECTRICOS ROTATIVOS S.L</a:t>
            </a:r>
            <a:r>
              <a:rPr lang="pl-PL" sz="16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</a:t>
            </a:r>
            <a:br>
              <a:rPr lang="it-IT" sz="1400" dirty="0">
                <a:latin typeface="Century Gothic" panose="020B0502020202020204" pitchFamily="34" charset="0"/>
              </a:rPr>
            </a:br>
            <a:r>
              <a:rPr lang="it-IT" sz="1400" dirty="0">
                <a:latin typeface="Century Gothic" panose="020B0502020202020204" pitchFamily="34" charset="0"/>
              </a:rPr>
              <a:t>Carrer del Fuster 24</a:t>
            </a:r>
          </a:p>
          <a:p>
            <a:pPr algn="ctr">
              <a:buClr>
                <a:srgbClr val="FF0000"/>
              </a:buClr>
            </a:pPr>
            <a:r>
              <a:rPr lang="it-IT" sz="1400" dirty="0">
                <a:latin typeface="Century Gothic" panose="020B0502020202020204" pitchFamily="34" charset="0"/>
              </a:rPr>
              <a:t>46988 Paterna, Valencia</a:t>
            </a:r>
          </a:p>
          <a:p>
            <a:pPr algn="ctr">
              <a:buClr>
                <a:srgbClr val="FF0000"/>
              </a:buClr>
            </a:pPr>
            <a:r>
              <a:rPr lang="it-IT" sz="1400" dirty="0">
                <a:latin typeface="Century Gothic" panose="020B0502020202020204" pitchFamily="34" charset="0"/>
              </a:rPr>
              <a:t>Spain</a:t>
            </a: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pl-PL" sz="1400" dirty="0">
              <a:latin typeface="Century Gothic" panose="020B0502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  <a:hlinkClick r:id="rId6"/>
              </a:rPr>
              <a:t>espana@as-pl.com</a:t>
            </a:r>
            <a:r>
              <a:rPr lang="pl-PL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+34 962 196 701</a:t>
            </a:r>
            <a:br>
              <a:rPr lang="pl-PL" sz="1400" dirty="0">
                <a:latin typeface="Century Gothic" panose="020B0502020202020204" pitchFamily="34" charset="0"/>
              </a:rPr>
            </a:br>
            <a:r>
              <a:rPr lang="pl-PL" sz="1400" dirty="0">
                <a:latin typeface="Century Gothic" panose="020B0502020202020204" pitchFamily="34" charset="0"/>
              </a:rPr>
              <a:t> +34 619 960 026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088DABC-6CBA-4DA7-5909-8C69A0020B9F}"/>
              </a:ext>
            </a:extLst>
          </p:cNvPr>
          <p:cNvSpPr txBox="1"/>
          <p:nvPr/>
        </p:nvSpPr>
        <p:spPr>
          <a:xfrm>
            <a:off x="11022204" y="6205692"/>
            <a:ext cx="110132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Назад</a:t>
            </a:r>
            <a:endParaRPr lang="pl-PL" sz="20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rójkąt równoramienny 6">
            <a:extLst>
              <a:ext uri="{FF2B5EF4-FFF2-40B4-BE49-F238E27FC236}">
                <a16:creationId xmlns:a16="http://schemas.microsoft.com/office/drawing/2014/main" id="{A073CA58-BA43-FA1A-2729-6D15839B8C12}"/>
              </a:ext>
            </a:extLst>
          </p:cNvPr>
          <p:cNvSpPr/>
          <p:nvPr/>
        </p:nvSpPr>
        <p:spPr>
          <a:xfrm rot="5400000">
            <a:off x="10501995" y="6194039"/>
            <a:ext cx="490279" cy="422654"/>
          </a:xfrm>
          <a:prstGeom prst="triangl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555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4C71993-3B87-4F34-ACE5-272D11FD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2"/>
          <a:stretch/>
        </p:blipFill>
        <p:spPr>
          <a:xfrm>
            <a:off x="-19056" y="0"/>
            <a:ext cx="6058405" cy="474650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7C7A551-6A8D-4E10-BAF7-95774F4D3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" y="5265752"/>
            <a:ext cx="12192000" cy="1600199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16FA581-3BA7-42EB-AC06-D8A006787358}"/>
              </a:ext>
            </a:extLst>
          </p:cNvPr>
          <p:cNvSpPr txBox="1"/>
          <p:nvPr/>
        </p:nvSpPr>
        <p:spPr>
          <a:xfrm>
            <a:off x="777952" y="3822846"/>
            <a:ext cx="2440092" cy="101566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6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16 000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454A9B59-199E-4F6C-B984-69CB65F23763}"/>
              </a:ext>
            </a:extLst>
          </p:cNvPr>
          <p:cNvSpPr txBox="1"/>
          <p:nvPr/>
        </p:nvSpPr>
        <p:spPr>
          <a:xfrm>
            <a:off x="8999746" y="3771025"/>
            <a:ext cx="2678940" cy="110799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6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74 750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5CE6FCDA-E390-40EF-A1A1-24CCA70C0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3" t="49050" r="14510" b="39734"/>
          <a:stretch/>
        </p:blipFill>
        <p:spPr>
          <a:xfrm>
            <a:off x="1667032" y="5216527"/>
            <a:ext cx="619132" cy="374647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69A7CCB2-A4F6-4001-8202-A456EA7B6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" b="1795"/>
          <a:stretch/>
        </p:blipFill>
        <p:spPr>
          <a:xfrm>
            <a:off x="3974691" y="3578224"/>
            <a:ext cx="4195916" cy="3340097"/>
          </a:xfrm>
          <a:prstGeom prst="rect">
            <a:avLst/>
          </a:prstGeom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1AC5B67C-87DE-4BD1-9676-4F3021529237}"/>
              </a:ext>
            </a:extLst>
          </p:cNvPr>
          <p:cNvSpPr txBox="1"/>
          <p:nvPr/>
        </p:nvSpPr>
        <p:spPr>
          <a:xfrm>
            <a:off x="4072220" y="5823486"/>
            <a:ext cx="3994859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  <a:r>
              <a:rPr lang="az-Cyrl-AZ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ЫП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az-Cyrl-AZ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Л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HEHH</a:t>
            </a:r>
            <a:r>
              <a:rPr lang="az-Cyrl-AZ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ЫХ З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AKA</a:t>
            </a:r>
            <a:r>
              <a:rPr lang="az-Cyrl-AZ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З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OB E</a:t>
            </a:r>
            <a:r>
              <a:rPr lang="az-Cyrl-AZ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Ж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EMEC</a:t>
            </a:r>
            <a:r>
              <a:rPr lang="az-Cyrl-AZ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ЯЧ</a:t>
            </a:r>
            <a:r>
              <a:rPr lang="pl-PL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HO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428051F2-27D3-4160-A410-D6B62CBBFC15}"/>
              </a:ext>
            </a:extLst>
          </p:cNvPr>
          <p:cNvSpPr txBox="1"/>
          <p:nvPr/>
        </p:nvSpPr>
        <p:spPr>
          <a:xfrm>
            <a:off x="800632" y="5775732"/>
            <a:ext cx="235192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az-Cyrl-A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az-Cyrl-A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ДД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OHO-MECT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CE6B3BDA-19B4-4E15-88DD-AABEF14BDB60}"/>
              </a:ext>
            </a:extLst>
          </p:cNvPr>
          <p:cNvSpPr txBox="1"/>
          <p:nvPr/>
        </p:nvSpPr>
        <p:spPr>
          <a:xfrm>
            <a:off x="8965186" y="5823486"/>
            <a:ext cx="2621230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az-Cyrl-A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УП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AKOB</a:t>
            </a:r>
            <a:r>
              <a:rPr lang="az-Cyrl-A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Ы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BAEM</a:t>
            </a:r>
            <a:r>
              <a:rPr lang="az-Cyrl-A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ЫХ </a:t>
            </a: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TOBAPOB B </a:t>
            </a:r>
            <a:r>
              <a:rPr lang="az-Cyrl-A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EH</a:t>
            </a:r>
            <a:r>
              <a:rPr lang="az-Cyrl-A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Ь</a:t>
            </a: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4F38CD6D-94CB-436C-8C68-8BA029EDF6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78541" r="43142"/>
          <a:stretch/>
        </p:blipFill>
        <p:spPr>
          <a:xfrm>
            <a:off x="9980529" y="5137484"/>
            <a:ext cx="590550" cy="423124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F6478042-18F3-4735-BD86-44868A4AD8F5}"/>
              </a:ext>
            </a:extLst>
          </p:cNvPr>
          <p:cNvSpPr txBox="1"/>
          <p:nvPr/>
        </p:nvSpPr>
        <p:spPr>
          <a:xfrm>
            <a:off x="4776691" y="3769744"/>
            <a:ext cx="2916183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7200" b="1" spc="-150" dirty="0">
                <a:solidFill>
                  <a:srgbClr val="FF0000"/>
                </a:solidFill>
                <a:latin typeface="Century Gothic" panose="020B0502020202020204" pitchFamily="34" charset="0"/>
              </a:rPr>
              <a:t>13 000</a:t>
            </a:r>
            <a:endParaRPr lang="pl-PL" sz="11500" b="1" spc="-1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DE15CB9-0CFC-4463-8253-94BFBA6FDB8E}"/>
              </a:ext>
            </a:extLst>
          </p:cNvPr>
          <p:cNvSpPr txBox="1"/>
          <p:nvPr/>
        </p:nvSpPr>
        <p:spPr>
          <a:xfrm>
            <a:off x="7137604" y="825446"/>
            <a:ext cx="388119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8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17 000</a:t>
            </a:r>
            <a:r>
              <a:rPr lang="pl-PL" sz="28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m</a:t>
            </a:r>
            <a:r>
              <a:rPr lang="pl-PL" sz="2800" b="1" baseline="30000" dirty="0">
                <a:solidFill>
                  <a:srgbClr val="7F7F7F"/>
                </a:solidFill>
                <a:latin typeface="Century Gothic" panose="020B0502020202020204" pitchFamily="34" charset="0"/>
              </a:rPr>
              <a:t>2 </a:t>
            </a:r>
          </a:p>
          <a:p>
            <a:pPr algn="ctr"/>
            <a:r>
              <a:rPr lang="az-Cyrl-AZ" sz="24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складских площадей</a:t>
            </a:r>
            <a:endParaRPr lang="pl-PL" sz="6000" b="1" dirty="0">
              <a:solidFill>
                <a:srgbClr val="7F7F7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2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5" grpId="0"/>
      <p:bldP spid="36" grpId="0"/>
      <p:bldP spid="37" grpId="0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eściokąt 24">
            <a:extLst>
              <a:ext uri="{FF2B5EF4-FFF2-40B4-BE49-F238E27FC236}">
                <a16:creationId xmlns:a16="http://schemas.microsoft.com/office/drawing/2014/main" id="{9D2080D4-2C18-485C-B744-E48B1BD12D2B}"/>
              </a:ext>
            </a:extLst>
          </p:cNvPr>
          <p:cNvSpPr/>
          <p:nvPr/>
        </p:nvSpPr>
        <p:spPr>
          <a:xfrm rot="20493283" flipH="1">
            <a:off x="9415456" y="911297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7B2F262B-7EC3-47F9-8516-39624637FAAB}"/>
              </a:ext>
            </a:extLst>
          </p:cNvPr>
          <p:cNvSpPr/>
          <p:nvPr/>
        </p:nvSpPr>
        <p:spPr>
          <a:xfrm rot="20493283" flipH="1">
            <a:off x="11869125" y="1404719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ześciokąt 28">
            <a:extLst>
              <a:ext uri="{FF2B5EF4-FFF2-40B4-BE49-F238E27FC236}">
                <a16:creationId xmlns:a16="http://schemas.microsoft.com/office/drawing/2014/main" id="{EF1FB538-0C92-4AED-A939-D2F75CF5E024}"/>
              </a:ext>
            </a:extLst>
          </p:cNvPr>
          <p:cNvSpPr/>
          <p:nvPr/>
        </p:nvSpPr>
        <p:spPr>
          <a:xfrm rot="20493283" flipH="1">
            <a:off x="11058254" y="-98795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ześciokąt 30">
            <a:extLst>
              <a:ext uri="{FF2B5EF4-FFF2-40B4-BE49-F238E27FC236}">
                <a16:creationId xmlns:a16="http://schemas.microsoft.com/office/drawing/2014/main" id="{E21163F6-5A0E-46F2-9D62-DD6F58C0A466}"/>
              </a:ext>
            </a:extLst>
          </p:cNvPr>
          <p:cNvSpPr/>
          <p:nvPr/>
        </p:nvSpPr>
        <p:spPr>
          <a:xfrm rot="20493283" flipH="1">
            <a:off x="6111197" y="-1947902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EB0D3364-C106-4948-BE75-07BC4D92E6A3}"/>
              </a:ext>
            </a:extLst>
          </p:cNvPr>
          <p:cNvSpPr/>
          <p:nvPr/>
        </p:nvSpPr>
        <p:spPr>
          <a:xfrm rot="20493283" flipH="1">
            <a:off x="7742121" y="2800483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0E65B445-55A7-4371-B1CA-1A954E47C6B8}"/>
              </a:ext>
            </a:extLst>
          </p:cNvPr>
          <p:cNvSpPr/>
          <p:nvPr/>
        </p:nvSpPr>
        <p:spPr>
          <a:xfrm rot="20493283" flipH="1">
            <a:off x="6925334" y="421978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ześciokąt 40">
            <a:extLst>
              <a:ext uri="{FF2B5EF4-FFF2-40B4-BE49-F238E27FC236}">
                <a16:creationId xmlns:a16="http://schemas.microsoft.com/office/drawing/2014/main" id="{54309845-F04F-4820-8379-86765FA38699}"/>
              </a:ext>
            </a:extLst>
          </p:cNvPr>
          <p:cNvSpPr/>
          <p:nvPr/>
        </p:nvSpPr>
        <p:spPr>
          <a:xfrm rot="20493283" flipH="1">
            <a:off x="10206314" y="32939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ześciokąt 42">
            <a:extLst>
              <a:ext uri="{FF2B5EF4-FFF2-40B4-BE49-F238E27FC236}">
                <a16:creationId xmlns:a16="http://schemas.microsoft.com/office/drawing/2014/main" id="{91FF638A-06FC-44CC-99B4-898375947196}"/>
              </a:ext>
            </a:extLst>
          </p:cNvPr>
          <p:cNvSpPr/>
          <p:nvPr/>
        </p:nvSpPr>
        <p:spPr>
          <a:xfrm rot="20493283" flipH="1">
            <a:off x="11010193" y="5674155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Sześciokąt 44">
            <a:extLst>
              <a:ext uri="{FF2B5EF4-FFF2-40B4-BE49-F238E27FC236}">
                <a16:creationId xmlns:a16="http://schemas.microsoft.com/office/drawing/2014/main" id="{83FFD01E-FECF-4B71-8FD5-477D1DC84E7B}"/>
              </a:ext>
            </a:extLst>
          </p:cNvPr>
          <p:cNvSpPr/>
          <p:nvPr/>
        </p:nvSpPr>
        <p:spPr>
          <a:xfrm rot="20493283" flipH="1">
            <a:off x="8536760" y="5159804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ześciokąt 48">
            <a:extLst>
              <a:ext uri="{FF2B5EF4-FFF2-40B4-BE49-F238E27FC236}">
                <a16:creationId xmlns:a16="http://schemas.microsoft.com/office/drawing/2014/main" id="{78E46AE3-7C1A-47DD-A4C6-3FB67DB9E792}"/>
              </a:ext>
            </a:extLst>
          </p:cNvPr>
          <p:cNvSpPr/>
          <p:nvPr/>
        </p:nvSpPr>
        <p:spPr>
          <a:xfrm rot="20493283" flipH="1">
            <a:off x="8590866" y="-1449576"/>
            <a:ext cx="2785861" cy="2418960"/>
          </a:xfrm>
          <a:prstGeom prst="hexagon">
            <a:avLst>
              <a:gd name="adj" fmla="val 29051"/>
              <a:gd name="vf" fmla="val 115470"/>
            </a:avLst>
          </a:prstGeom>
          <a:noFill/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14:cNvPr>
              <p14:cNvContentPartPr/>
              <p14:nvPr/>
            </p14:nvContentPartPr>
            <p14:xfrm>
              <a:off x="2309124" y="321530"/>
              <a:ext cx="360" cy="360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6CFE51C-95BD-4D50-9086-6741B6ADF1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9124" y="14153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14:cNvPr>
              <p14:cNvContentPartPr/>
              <p14:nvPr/>
            </p14:nvContentPartPr>
            <p14:xfrm>
              <a:off x="4234772" y="-140000"/>
              <a:ext cx="360" cy="360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06A42FE6-590B-485F-BE1B-9012FF1EA9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4772" y="-32000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14:cNvPr>
              <p14:cNvContentPartPr/>
              <p14:nvPr/>
            </p14:nvContentPartPr>
            <p14:xfrm>
              <a:off x="2651844" y="-191120"/>
              <a:ext cx="360" cy="36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04BFA1A1-2698-4911-8BF5-51929AEDB8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1844" y="-37112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14:cNvPr>
              <p14:cNvContentPartPr/>
              <p14:nvPr/>
            </p14:nvContentPartPr>
            <p14:xfrm>
              <a:off x="2351244" y="276890"/>
              <a:ext cx="225000" cy="783720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8A8E797D-5892-4223-B268-9F4A9326A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1388" y="96890"/>
                <a:ext cx="404353" cy="1143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ole tekstowe 11">
            <a:hlinkClick r:id="rId8"/>
            <a:extLst>
              <a:ext uri="{FF2B5EF4-FFF2-40B4-BE49-F238E27FC236}">
                <a16:creationId xmlns:a16="http://schemas.microsoft.com/office/drawing/2014/main" id="{D4165738-7814-4AB5-A7F4-07407DC0C3E7}"/>
              </a:ext>
            </a:extLst>
          </p:cNvPr>
          <p:cNvSpPr txBox="1"/>
          <p:nvPr/>
        </p:nvSpPr>
        <p:spPr>
          <a:xfrm>
            <a:off x="5436464" y="2492712"/>
            <a:ext cx="6719855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az-Cyrl-AZ" sz="6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ЛИНЕЙКИ ПРОДУКТОВ</a:t>
            </a:r>
            <a:endParaRPr lang="pl-PL" sz="6000" b="1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5C0FD66-D660-4CCE-8127-A83E9D0C99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0" t="24145" b="14626"/>
          <a:stretch/>
        </p:blipFill>
        <p:spPr>
          <a:xfrm>
            <a:off x="1352899" y="4400557"/>
            <a:ext cx="5571954" cy="118867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5CFAFAF-4B81-4982-9AE2-50945059C6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24056" r="32729" b="14715"/>
          <a:stretch/>
        </p:blipFill>
        <p:spPr>
          <a:xfrm>
            <a:off x="769418" y="3027931"/>
            <a:ext cx="5571954" cy="118867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B425105E-340E-4119-8B0F-F63BFCFC7F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4227" r="65956" b="14544"/>
          <a:stretch/>
        </p:blipFill>
        <p:spPr>
          <a:xfrm>
            <a:off x="-22782" y="1582280"/>
            <a:ext cx="5571954" cy="11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0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a 32">
            <a:extLst>
              <a:ext uri="{FF2B5EF4-FFF2-40B4-BE49-F238E27FC236}">
                <a16:creationId xmlns:a16="http://schemas.microsoft.com/office/drawing/2014/main" id="{495A6FA7-F647-4EC1-A33E-80ADDA3AA926}"/>
              </a:ext>
            </a:extLst>
          </p:cNvPr>
          <p:cNvGrpSpPr/>
          <p:nvPr/>
        </p:nvGrpSpPr>
        <p:grpSpPr>
          <a:xfrm>
            <a:off x="-5088168" y="-1803304"/>
            <a:ext cx="10176335" cy="10051623"/>
            <a:chOff x="-2506332" y="-1946179"/>
            <a:chExt cx="10176335" cy="10051623"/>
          </a:xfrm>
        </p:grpSpPr>
        <p:sp>
          <p:nvSpPr>
            <p:cNvPr id="34" name="Sześciokąt 33">
              <a:extLst>
                <a:ext uri="{FF2B5EF4-FFF2-40B4-BE49-F238E27FC236}">
                  <a16:creationId xmlns:a16="http://schemas.microsoft.com/office/drawing/2014/main" id="{62BE7A37-6D45-4433-9790-62C246A184D1}"/>
                </a:ext>
              </a:extLst>
            </p:cNvPr>
            <p:cNvSpPr/>
            <p:nvPr/>
          </p:nvSpPr>
          <p:spPr>
            <a:xfrm rot="1106717">
              <a:off x="2426692" y="43374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Sześciokąt 34">
              <a:extLst>
                <a:ext uri="{FF2B5EF4-FFF2-40B4-BE49-F238E27FC236}">
                  <a16:creationId xmlns:a16="http://schemas.microsoft.com/office/drawing/2014/main" id="{F9CB6F21-8734-4596-A606-6B34A278ACC2}"/>
                </a:ext>
              </a:extLst>
            </p:cNvPr>
            <p:cNvSpPr/>
            <p:nvPr/>
          </p:nvSpPr>
          <p:spPr>
            <a:xfrm rot="1106717">
              <a:off x="4884142" y="-6155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Sześciokąt 35">
              <a:extLst>
                <a:ext uri="{FF2B5EF4-FFF2-40B4-BE49-F238E27FC236}">
                  <a16:creationId xmlns:a16="http://schemas.microsoft.com/office/drawing/2014/main" id="{BA599B67-7B65-40DB-83F5-5EBE355ABEF9}"/>
                </a:ext>
              </a:extLst>
            </p:cNvPr>
            <p:cNvSpPr/>
            <p:nvPr/>
          </p:nvSpPr>
          <p:spPr>
            <a:xfrm rot="1106717">
              <a:off x="3236317" y="-1946179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Sześciokąt 36">
              <a:extLst>
                <a:ext uri="{FF2B5EF4-FFF2-40B4-BE49-F238E27FC236}">
                  <a16:creationId xmlns:a16="http://schemas.microsoft.com/office/drawing/2014/main" id="{D139E5FF-0B42-46F9-8A3D-DB4C92AE1169}"/>
                </a:ext>
              </a:extLst>
            </p:cNvPr>
            <p:cNvSpPr/>
            <p:nvPr/>
          </p:nvSpPr>
          <p:spPr>
            <a:xfrm rot="1106717">
              <a:off x="-1683762" y="-99433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Sześciokąt 37">
              <a:extLst>
                <a:ext uri="{FF2B5EF4-FFF2-40B4-BE49-F238E27FC236}">
                  <a16:creationId xmlns:a16="http://schemas.microsoft.com/office/drawing/2014/main" id="{BD77CD29-AB07-4618-A923-F46C007A7971}"/>
                </a:ext>
              </a:extLst>
            </p:cNvPr>
            <p:cNvSpPr/>
            <p:nvPr/>
          </p:nvSpPr>
          <p:spPr>
            <a:xfrm rot="1106717">
              <a:off x="-859434" y="3301438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Sześciokąt 38">
              <a:extLst>
                <a:ext uri="{FF2B5EF4-FFF2-40B4-BE49-F238E27FC236}">
                  <a16:creationId xmlns:a16="http://schemas.microsoft.com/office/drawing/2014/main" id="{44A94EA7-A4BD-468B-B76A-FFDBBF3405F0}"/>
                </a:ext>
              </a:extLst>
            </p:cNvPr>
            <p:cNvSpPr/>
            <p:nvPr/>
          </p:nvSpPr>
          <p:spPr>
            <a:xfrm rot="1106717">
              <a:off x="1612555" y="2794106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Sześciokąt 39">
              <a:extLst>
                <a:ext uri="{FF2B5EF4-FFF2-40B4-BE49-F238E27FC236}">
                  <a16:creationId xmlns:a16="http://schemas.microsoft.com/office/drawing/2014/main" id="{2E9B6CA7-4C8E-4B7E-B0CB-9F9DCE7C0368}"/>
                </a:ext>
              </a:extLst>
            </p:cNvPr>
            <p:cNvSpPr/>
            <p:nvPr/>
          </p:nvSpPr>
          <p:spPr>
            <a:xfrm rot="1106717">
              <a:off x="-59334" y="921513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Sześciokąt 40">
              <a:extLst>
                <a:ext uri="{FF2B5EF4-FFF2-40B4-BE49-F238E27FC236}">
                  <a16:creationId xmlns:a16="http://schemas.microsoft.com/office/drawing/2014/main" id="{E05A88E6-9A46-4B66-B466-3389F61E6C6C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Sześciokąt 41">
              <a:extLst>
                <a:ext uri="{FF2B5EF4-FFF2-40B4-BE49-F238E27FC236}">
                  <a16:creationId xmlns:a16="http://schemas.microsoft.com/office/drawing/2014/main" id="{29A632B8-7423-4191-AA94-FCD6DD692E0E}"/>
                </a:ext>
              </a:extLst>
            </p:cNvPr>
            <p:cNvSpPr/>
            <p:nvPr/>
          </p:nvSpPr>
          <p:spPr>
            <a:xfrm rot="1106717">
              <a:off x="4073588" y="231116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Sześciokąt 42">
              <a:extLst>
                <a:ext uri="{FF2B5EF4-FFF2-40B4-BE49-F238E27FC236}">
                  <a16:creationId xmlns:a16="http://schemas.microsoft.com/office/drawing/2014/main" id="{68F06B43-7D7B-4304-B347-099CC787DD7C}"/>
                </a:ext>
              </a:extLst>
            </p:cNvPr>
            <p:cNvSpPr/>
            <p:nvPr/>
          </p:nvSpPr>
          <p:spPr>
            <a:xfrm rot="1106717">
              <a:off x="3267571" y="468479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Sześciokąt 43">
              <a:extLst>
                <a:ext uri="{FF2B5EF4-FFF2-40B4-BE49-F238E27FC236}">
                  <a16:creationId xmlns:a16="http://schemas.microsoft.com/office/drawing/2014/main" id="{CB06C154-7E30-4258-B2BC-0275756FCA11}"/>
                </a:ext>
              </a:extLst>
            </p:cNvPr>
            <p:cNvSpPr/>
            <p:nvPr/>
          </p:nvSpPr>
          <p:spPr>
            <a:xfrm rot="1106717">
              <a:off x="810121" y="516104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Sześciokąt 44">
              <a:extLst>
                <a:ext uri="{FF2B5EF4-FFF2-40B4-BE49-F238E27FC236}">
                  <a16:creationId xmlns:a16="http://schemas.microsoft.com/office/drawing/2014/main" id="{51DCD7C6-70CC-4D35-8374-7FE60512390A}"/>
                </a:ext>
              </a:extLst>
            </p:cNvPr>
            <p:cNvSpPr/>
            <p:nvPr/>
          </p:nvSpPr>
          <p:spPr>
            <a:xfrm rot="1106717">
              <a:off x="-1644832" y="5686484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Sześciokąt 45">
              <a:extLst>
                <a:ext uri="{FF2B5EF4-FFF2-40B4-BE49-F238E27FC236}">
                  <a16:creationId xmlns:a16="http://schemas.microsoft.com/office/drawing/2014/main" id="{35D30C01-C79F-40D0-B803-33BA3332E543}"/>
                </a:ext>
              </a:extLst>
            </p:cNvPr>
            <p:cNvSpPr/>
            <p:nvPr/>
          </p:nvSpPr>
          <p:spPr>
            <a:xfrm rot="1106717">
              <a:off x="770269" y="-1439362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Sześciokąt 46">
              <a:extLst>
                <a:ext uri="{FF2B5EF4-FFF2-40B4-BE49-F238E27FC236}">
                  <a16:creationId xmlns:a16="http://schemas.microsoft.com/office/drawing/2014/main" id="{D959ABC4-6032-44EE-9050-90C1ADA76D74}"/>
                </a:ext>
              </a:extLst>
            </p:cNvPr>
            <p:cNvSpPr/>
            <p:nvPr/>
          </p:nvSpPr>
          <p:spPr>
            <a:xfrm rot="1106717">
              <a:off x="-2506332" y="1409280"/>
              <a:ext cx="2785861" cy="2418960"/>
            </a:xfrm>
            <a:prstGeom prst="hexagon">
              <a:avLst>
                <a:gd name="adj" fmla="val 29051"/>
                <a:gd name="vf" fmla="val 115470"/>
              </a:avLst>
            </a:prstGeom>
            <a:noFill/>
            <a:ln>
              <a:solidFill>
                <a:srgbClr val="E8E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FEBC2E-720E-433F-9F1D-CE67C29FA2E7}"/>
              </a:ext>
            </a:extLst>
          </p:cNvPr>
          <p:cNvSpPr txBox="1"/>
          <p:nvPr/>
        </p:nvSpPr>
        <p:spPr>
          <a:xfrm>
            <a:off x="5337923" y="2468027"/>
            <a:ext cx="5673443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	        - 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предложение адресовано клиентам, ищущим продукцию высочайшего качества. Оно включает OEM продукты мировых производителей (OEM  - оригинальный производитель оборудования), а также избранную продукцию бренда AS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0EB8B11-D115-4B1A-8964-F909CB7D8E54}"/>
              </a:ext>
            </a:extLst>
          </p:cNvPr>
          <p:cNvSpPr txBox="1"/>
          <p:nvPr/>
        </p:nvSpPr>
        <p:spPr>
          <a:xfrm>
            <a:off x="5398958" y="4100117"/>
            <a:ext cx="5755425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	         - 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ведущая продуктовая линейка бренда AS, предназначенна для клиентов, ищущих высокого качества, надежности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и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конкурентоспособных цен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E7E98DE-FC9B-441B-86F6-59370D991576}"/>
              </a:ext>
            </a:extLst>
          </p:cNvPr>
          <p:cNvSpPr txBox="1"/>
          <p:nvPr/>
        </p:nvSpPr>
        <p:spPr>
          <a:xfrm>
            <a:off x="5398958" y="5262853"/>
            <a:ext cx="5612408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defRPr sz="2200" b="0" i="0" u="none" strike="noStrike" kern="120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                        - 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линейка продуктов, ориентированная на клиентов, ищущих качество по разумной цене</a:t>
            </a:r>
            <a:r>
              <a:rPr lang="pl-P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560CFE28-8A3B-44EB-9767-31E426E85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0" t="24145" b="14626"/>
          <a:stretch/>
        </p:blipFill>
        <p:spPr>
          <a:xfrm>
            <a:off x="4829018" y="5195788"/>
            <a:ext cx="2363053" cy="504114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E9E6F391-D600-40E6-BC52-4E73A8E37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24056" r="32729" b="14715"/>
          <a:stretch/>
        </p:blipFill>
        <p:spPr>
          <a:xfrm>
            <a:off x="4852364" y="4016335"/>
            <a:ext cx="2363053" cy="504114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AC36F3AF-161B-484B-A6E7-10C841336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4227" r="65956" b="14544"/>
          <a:stretch/>
        </p:blipFill>
        <p:spPr>
          <a:xfrm>
            <a:off x="4775827" y="2385014"/>
            <a:ext cx="2363053" cy="5041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C45938-A427-4576-A48E-FD2701107D2E}"/>
              </a:ext>
            </a:extLst>
          </p:cNvPr>
          <p:cNvSpPr txBox="1"/>
          <p:nvPr/>
        </p:nvSpPr>
        <p:spPr>
          <a:xfrm>
            <a:off x="2058676" y="239626"/>
            <a:ext cx="80746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91 % </a:t>
            </a:r>
            <a:r>
              <a:rPr lang="ru-RU" sz="2800" b="1" dirty="0">
                <a:latin typeface="Century Gothic" panose="020B0502020202020204" pitchFamily="34" charset="0"/>
              </a:rPr>
              <a:t>ассортимента составляют товары </a:t>
            </a:r>
            <a:endParaRPr lang="pl-PL" sz="2800" b="1" dirty="0"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собственной торговой марки</a:t>
            </a:r>
            <a:r>
              <a:rPr lang="pl-PL" sz="2800" b="1" dirty="0">
                <a:latin typeface="Century Gothic" panose="020B0502020202020204" pitchFamily="34" charset="0"/>
              </a:rPr>
              <a:t> </a:t>
            </a:r>
            <a:r>
              <a:rPr lang="pl-PL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pl-PL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FB86BF-3BC4-4257-8685-4C5C9FAC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08" y="3265714"/>
            <a:ext cx="4645142" cy="3624870"/>
          </a:xfrm>
          <a:prstGeom prst="rect">
            <a:avLst/>
          </a:prstGeom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E406E94D-C82A-4ABB-8E79-18506AFB62B0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26" name="Trójkąt równoramienny 25">
              <a:extLst>
                <a:ext uri="{FF2B5EF4-FFF2-40B4-BE49-F238E27FC236}">
                  <a16:creationId xmlns:a16="http://schemas.microsoft.com/office/drawing/2014/main" id="{86F78177-9586-4C7E-B022-398198C4AB23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B2E81A34-F991-4BCD-8438-98041AE3DC2A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az-Cyrl-AZ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Назад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66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00C71AA-CAEF-4847-853E-B8E5BB9B2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8839200" cy="6867642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AADFEB70-F5AE-4F4E-B995-3B380F006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r="4314"/>
          <a:stretch/>
        </p:blipFill>
        <p:spPr>
          <a:xfrm>
            <a:off x="2676524" y="0"/>
            <a:ext cx="8989570" cy="6858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8D1C332-38EC-4AAE-A39E-64C1AFAE8C0E}"/>
              </a:ext>
            </a:extLst>
          </p:cNvPr>
          <p:cNvSpPr txBox="1"/>
          <p:nvPr/>
        </p:nvSpPr>
        <p:spPr>
          <a:xfrm>
            <a:off x="1596754" y="783372"/>
            <a:ext cx="2097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TecDoc</a:t>
            </a:r>
            <a:b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DATA SUPPLIER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87927C76-1108-4B66-949E-8426507425B5}"/>
              </a:ext>
            </a:extLst>
          </p:cNvPr>
          <p:cNvSpPr/>
          <p:nvPr/>
        </p:nvSpPr>
        <p:spPr>
          <a:xfrm>
            <a:off x="3837896" y="867022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CD2F6A2C-62C4-4610-B2B9-1B458139B47A}"/>
              </a:ext>
            </a:extLst>
          </p:cNvPr>
          <p:cNvSpPr/>
          <p:nvPr/>
        </p:nvSpPr>
        <p:spPr>
          <a:xfrm>
            <a:off x="5447661" y="2132898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CA42B62-7E7F-4D26-83C4-82E3F09D74D1}"/>
              </a:ext>
            </a:extLst>
          </p:cNvPr>
          <p:cNvSpPr txBox="1"/>
          <p:nvPr/>
        </p:nvSpPr>
        <p:spPr>
          <a:xfrm>
            <a:off x="2686953" y="2049248"/>
            <a:ext cx="256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MAM </a:t>
            </a:r>
            <a:r>
              <a:rPr lang="pl-PL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AutoCat</a:t>
            </a:r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v8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F1B1A1FF-5A60-4CEE-9092-050B1379BFC7}"/>
              </a:ext>
            </a:extLst>
          </p:cNvPr>
          <p:cNvSpPr/>
          <p:nvPr/>
        </p:nvSpPr>
        <p:spPr>
          <a:xfrm>
            <a:off x="7199626" y="3512055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102C2B7-1447-4EAD-B7C2-47CDFD4696DC}"/>
              </a:ext>
            </a:extLst>
          </p:cNvPr>
          <p:cNvSpPr txBox="1"/>
          <p:nvPr/>
        </p:nvSpPr>
        <p:spPr>
          <a:xfrm>
            <a:off x="5029199" y="3428405"/>
            <a:ext cx="1976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TUV </a:t>
            </a:r>
            <a:r>
              <a:rPr lang="pl-PL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Rheinland</a:t>
            </a:r>
            <a:b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ISO 9001:2015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14F80110-220B-4A07-9608-3465BD8608D5}"/>
              </a:ext>
            </a:extLst>
          </p:cNvPr>
          <p:cNvSpPr/>
          <p:nvPr/>
        </p:nvSpPr>
        <p:spPr>
          <a:xfrm>
            <a:off x="9134193" y="5012561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DD0ABCB-0EBB-46D3-A0FD-3D13154240B6}"/>
              </a:ext>
            </a:extLst>
          </p:cNvPr>
          <p:cNvSpPr txBox="1"/>
          <p:nvPr/>
        </p:nvSpPr>
        <p:spPr>
          <a:xfrm>
            <a:off x="8210550" y="4986061"/>
            <a:ext cx="729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EAC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261DEE0D-F4F9-4BF9-A01F-CFB1D4175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9771" y="3483875"/>
            <a:ext cx="1235496" cy="626351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B90A14FD-49D4-4B72-AF7C-59B672059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5" y="705741"/>
            <a:ext cx="1370524" cy="785517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68E8DD83-1B6C-4CD3-98FE-B9CB8E362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78" y="5098098"/>
            <a:ext cx="576145" cy="576145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55510431-FF46-4CEA-9DE0-59A7E2DFF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9" y="1984161"/>
            <a:ext cx="2001517" cy="50397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3F75871-EECB-4C60-83E0-9E6C6C58E81B}"/>
              </a:ext>
            </a:extLst>
          </p:cNvPr>
          <p:cNvSpPr txBox="1"/>
          <p:nvPr/>
        </p:nvSpPr>
        <p:spPr>
          <a:xfrm>
            <a:off x="665527" y="5533168"/>
            <a:ext cx="4698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Продукция </a:t>
            </a:r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AS-PL</a:t>
            </a:r>
            <a:r>
              <a:rPr lang="ru-RU" sz="2400" dirty="0">
                <a:latin typeface="Century Gothic" panose="020B0502020202020204" pitchFamily="34" charset="0"/>
              </a:rPr>
              <a:t> доступна в престижных каталогах</a:t>
            </a:r>
            <a:endParaRPr lang="pl-PL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328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1" grpId="0" animBg="1"/>
      <p:bldP spid="15" grpId="0" animBg="1"/>
      <p:bldP spid="16" grpId="0" build="p"/>
      <p:bldP spid="17" grpId="0" animBg="1"/>
      <p:bldP spid="18" grpId="0" build="p"/>
      <p:bldP spid="19" grpId="0" animBg="1"/>
      <p:bldP spid="2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C6DD2EE-25BE-4652-82CF-40C1CC77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8750300" cy="6858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BE51C58-B282-43CD-8A48-2A8C2F812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7" r="3778"/>
          <a:stretch/>
        </p:blipFill>
        <p:spPr>
          <a:xfrm>
            <a:off x="2838451" y="0"/>
            <a:ext cx="8877300" cy="6858000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4AB7BE4-D794-418F-8F86-6B0D26C7520E}"/>
              </a:ext>
            </a:extLst>
          </p:cNvPr>
          <p:cNvSpPr txBox="1"/>
          <p:nvPr/>
        </p:nvSpPr>
        <p:spPr>
          <a:xfrm>
            <a:off x="7610474" y="1781289"/>
            <a:ext cx="945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SDCM</a:t>
            </a: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55E40630-BD53-4C10-8F85-4F85CBE23891}"/>
              </a:ext>
            </a:extLst>
          </p:cNvPr>
          <p:cNvSpPr/>
          <p:nvPr/>
        </p:nvSpPr>
        <p:spPr>
          <a:xfrm>
            <a:off x="9023722" y="1903039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8D9B2E3-94E4-4064-989D-BA86BBE92D7D}"/>
              </a:ext>
            </a:extLst>
          </p:cNvPr>
          <p:cNvSpPr txBox="1"/>
          <p:nvPr/>
        </p:nvSpPr>
        <p:spPr>
          <a:xfrm>
            <a:off x="5629275" y="3445108"/>
            <a:ext cx="753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IAAF</a:t>
            </a: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5BC85FFC-EC05-4D68-9716-AB93EA9215F9}"/>
              </a:ext>
            </a:extLst>
          </p:cNvPr>
          <p:cNvSpPr/>
          <p:nvPr/>
        </p:nvSpPr>
        <p:spPr>
          <a:xfrm>
            <a:off x="6889183" y="3566858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D2944C07-95B5-4CCE-8B8E-BF26930D6AC8}"/>
              </a:ext>
            </a:extLst>
          </p:cNvPr>
          <p:cNvSpPr txBox="1"/>
          <p:nvPr/>
        </p:nvSpPr>
        <p:spPr>
          <a:xfrm>
            <a:off x="3369207" y="5058924"/>
            <a:ext cx="1109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APRA</a:t>
            </a: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D24EDAEA-16DA-41AC-944D-0C011A9FE242}"/>
              </a:ext>
            </a:extLst>
          </p:cNvPr>
          <p:cNvSpPr/>
          <p:nvPr/>
        </p:nvSpPr>
        <p:spPr>
          <a:xfrm>
            <a:off x="4860990" y="5180674"/>
            <a:ext cx="166759" cy="1667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624BB704-01C3-471A-8C22-FE1EFEF7F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06" y="1398966"/>
            <a:ext cx="2134691" cy="1046649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665B772A-EACF-4F50-AEF6-2156D36D3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94" y="3221003"/>
            <a:ext cx="2252345" cy="600272"/>
          </a:xfrm>
          <a:prstGeom prst="rect">
            <a:avLst/>
          </a:prstGeom>
        </p:spPr>
      </p:pic>
      <p:pic>
        <p:nvPicPr>
          <p:cNvPr id="2050" name="Picture 2" descr="Znalezione obrazy dla zapytania apra">
            <a:extLst>
              <a:ext uri="{FF2B5EF4-FFF2-40B4-BE49-F238E27FC236}">
                <a16:creationId xmlns:a16="http://schemas.microsoft.com/office/drawing/2014/main" id="{16709FCC-0583-40CE-A1F1-4CF9FB507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1" b="18150"/>
          <a:stretch/>
        </p:blipFill>
        <p:spPr bwMode="auto">
          <a:xfrm>
            <a:off x="1776417" y="4945829"/>
            <a:ext cx="1219199" cy="80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2C6C674-E544-4572-A31B-37AC1A2B6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98" y="1939632"/>
            <a:ext cx="1128645" cy="29771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11A8CED-9827-4087-95F8-EDD0AB9F12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81" y="1523333"/>
            <a:ext cx="915358" cy="31104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F46E7D3-3BF4-4F2F-9A6B-983532F2A2AA}"/>
              </a:ext>
            </a:extLst>
          </p:cNvPr>
          <p:cNvSpPr txBox="1"/>
          <p:nvPr/>
        </p:nvSpPr>
        <p:spPr>
          <a:xfrm>
            <a:off x="229961" y="376679"/>
            <a:ext cx="7685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Мы также являемся членом таких организаций</a:t>
            </a:r>
            <a:r>
              <a:rPr lang="pl-PL" sz="2400" dirty="0">
                <a:latin typeface="Century Gothic" panose="020B0502020202020204" pitchFamily="34" charset="0"/>
              </a:rPr>
              <a:t>:</a:t>
            </a:r>
            <a:endParaRPr lang="pl-PL" sz="2800" dirty="0">
              <a:latin typeface="Century Gothic" panose="020B0502020202020204" pitchFamily="34" charset="0"/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B69CB0F7-E57D-4307-912E-9CAA661C6E77}"/>
              </a:ext>
            </a:extLst>
          </p:cNvPr>
          <p:cNvGrpSpPr/>
          <p:nvPr/>
        </p:nvGrpSpPr>
        <p:grpSpPr>
          <a:xfrm>
            <a:off x="321751" y="6236181"/>
            <a:ext cx="1587724" cy="490279"/>
            <a:chOff x="10535808" y="6160226"/>
            <a:chExt cx="1587724" cy="490279"/>
          </a:xfrm>
        </p:grpSpPr>
        <p:sp>
          <p:nvSpPr>
            <p:cNvPr id="20" name="Trójkąt równoramienny 19">
              <a:extLst>
                <a:ext uri="{FF2B5EF4-FFF2-40B4-BE49-F238E27FC236}">
                  <a16:creationId xmlns:a16="http://schemas.microsoft.com/office/drawing/2014/main" id="{CAE810A8-1DD8-40BF-80BC-03A0D4450F54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938D6DAF-E54D-4F49-9B82-2DBAD002C56C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az-Cyrl-AZ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Назад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141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2" grpId="0" animBg="1"/>
      <p:bldP spid="25" grpId="0" build="p"/>
      <p:bldP spid="26" grpId="0" animBg="1"/>
      <p:bldP spid="27" grpId="0" build="p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>
            <a:off x="6025933" y="3280106"/>
            <a:ext cx="139244" cy="343484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100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E671C11-4DD9-4048-AAD5-0981D676A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787" y="1268413"/>
            <a:ext cx="2268000" cy="2268000"/>
          </a:xfrm>
          <a:prstGeom prst="ellipse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3AEC3A1-EC31-46B7-AA20-A63280E9F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75" y="1268413"/>
            <a:ext cx="1620000" cy="1620000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F9281F5-0827-4E2B-A73F-44AD7906D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6425" y="1268413"/>
            <a:ext cx="1620000" cy="1620000"/>
          </a:xfrm>
          <a:prstGeom prst="ellipse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E3D95-2556-4A72-81DC-FE6D536AD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212" y="1268413"/>
            <a:ext cx="2268000" cy="2268000"/>
          </a:xfrm>
          <a:prstGeom prst="ellipse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786B173-0B32-4D10-A9D5-34CC3F156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000" y="1268413"/>
            <a:ext cx="3240000" cy="324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F68DDD5-7339-4F22-A914-57B7A069E9DB}"/>
              </a:ext>
            </a:extLst>
          </p:cNvPr>
          <p:cNvSpPr txBox="1"/>
          <p:nvPr/>
        </p:nvSpPr>
        <p:spPr>
          <a:xfrm>
            <a:off x="3913524" y="4751710"/>
            <a:ext cx="43649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800" b="1" dirty="0">
                <a:solidFill>
                  <a:srgbClr val="FF0000"/>
                </a:solidFill>
              </a:rPr>
              <a:t>СОВРЕМЕННАЯ ТОРГОВАЯ ПЛАТФОРМА</a:t>
            </a:r>
            <a:endParaRPr lang="pl-PL" sz="2800" b="1" dirty="0">
              <a:solidFill>
                <a:srgbClr val="FF0000"/>
              </a:solidFill>
            </a:endParaRP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Интернет-магазин с приемом заказом 24/7 и множеством инновационных удобств для покупателей</a:t>
            </a:r>
            <a:r>
              <a:rPr lang="pl-PL" sz="14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344DBC33-3D78-4A84-BE20-8702B2166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0000" y="1268413"/>
            <a:ext cx="1620000" cy="1620000"/>
          </a:xfrm>
          <a:prstGeom prst="ellipse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6E1E4E1-1F71-491C-9204-8914C90E5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268413"/>
            <a:ext cx="1620000" cy="1620000"/>
          </a:xfrm>
          <a:prstGeom prst="ellipse">
            <a:avLst/>
          </a:prstGeom>
        </p:spPr>
      </p:pic>
      <p:pic>
        <p:nvPicPr>
          <p:cNvPr id="6" name="Grafika 5" descr="Strzałki ostrokątne">
            <a:hlinkClick r:id="rId7" action="ppaction://hlinksldjump"/>
            <a:extLst>
              <a:ext uri="{FF2B5EF4-FFF2-40B4-BE49-F238E27FC236}">
                <a16:creationId xmlns:a16="http://schemas.microsoft.com/office/drawing/2014/main" id="{A3E3A655-6440-4530-8A29-80A0E3B43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5599" y="5391210"/>
            <a:ext cx="469232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63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34 -0.00023 L 5E-6 -3.7037E-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E671C11-4DD9-4048-AAD5-0981D676A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75" y="1268413"/>
            <a:ext cx="1620000" cy="1620000"/>
          </a:xfrm>
          <a:prstGeom prst="ellipse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3AEC3A1-EC31-46B7-AA20-A63280E9F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0000" y="1268413"/>
            <a:ext cx="1620000" cy="1620000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F9281F5-0827-4E2B-A73F-44AD7906D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212" y="1268413"/>
            <a:ext cx="2268000" cy="2268000"/>
          </a:xfrm>
          <a:prstGeom prst="ellipse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E3D95-2556-4A72-81DC-FE6D536AD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000" y="1268413"/>
            <a:ext cx="3240000" cy="3240000"/>
          </a:xfrm>
          <a:prstGeom prst="ellipse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786B173-0B32-4D10-A9D5-34CC3F156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787" y="1268413"/>
            <a:ext cx="2268000" cy="2268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F68DDD5-7339-4F22-A914-57B7A069E9DB}"/>
              </a:ext>
            </a:extLst>
          </p:cNvPr>
          <p:cNvSpPr txBox="1"/>
          <p:nvPr/>
        </p:nvSpPr>
        <p:spPr>
          <a:xfrm>
            <a:off x="3913524" y="4765058"/>
            <a:ext cx="4364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800" b="1" dirty="0">
                <a:solidFill>
                  <a:srgbClr val="FF0000"/>
                </a:solidFill>
              </a:rPr>
              <a:t>БЕЗ ВХОДА </a:t>
            </a:r>
            <a:endParaRPr lang="pl-PL" sz="2800" b="1" dirty="0">
              <a:solidFill>
                <a:srgbClr val="FF0000"/>
              </a:solidFill>
            </a:endParaRPr>
          </a:p>
          <a:p>
            <a:pPr algn="ctr"/>
            <a:r>
              <a:rPr lang="az-Cyrl-AZ" sz="2800" b="1" dirty="0">
                <a:solidFill>
                  <a:srgbClr val="FF0000"/>
                </a:solidFill>
              </a:rPr>
              <a:t>В СИСТЕМУ</a:t>
            </a:r>
            <a:endParaRPr lang="pl-PL" sz="2800" b="1" dirty="0">
              <a:solidFill>
                <a:srgbClr val="FF0000"/>
              </a:solidFill>
            </a:endParaRP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Возможность поиска и просмотра продуктов без входа в систему</a:t>
            </a:r>
            <a:r>
              <a:rPr lang="pl-PL" sz="14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C6E1E4E1-1F71-491C-9204-8914C90E5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6425" y="1268413"/>
            <a:ext cx="1620000" cy="1620000"/>
          </a:xfrm>
          <a:prstGeom prst="ellipse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A28303B-71E1-49EB-A3E6-70910551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268413"/>
            <a:ext cx="1620000" cy="1620000"/>
          </a:xfrm>
          <a:prstGeom prst="ellipse">
            <a:avLst/>
          </a:prstGeom>
        </p:spPr>
      </p:pic>
      <p:pic>
        <p:nvPicPr>
          <p:cNvPr id="10" name="Grafika 9" descr="Strzałki ostrokątne (od prawej do lewej)">
            <a:hlinkClick r:id="rId7" action="ppaction://hlinksldjump"/>
            <a:extLst>
              <a:ext uri="{FF2B5EF4-FFF2-40B4-BE49-F238E27FC236}">
                <a16:creationId xmlns:a16="http://schemas.microsoft.com/office/drawing/2014/main" id="{8FEA1D3A-C27D-4E64-8F4A-61DA5A5498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27171" y="5391210"/>
            <a:ext cx="469232" cy="469232"/>
          </a:xfrm>
          <a:prstGeom prst="rect">
            <a:avLst/>
          </a:prstGeom>
        </p:spPr>
      </p:pic>
      <p:pic>
        <p:nvPicPr>
          <p:cNvPr id="12" name="Grafika 11" descr="Strzałki ostrokątne">
            <a:hlinkClick r:id="rId10" action="ppaction://hlinksldjump"/>
            <a:extLst>
              <a:ext uri="{FF2B5EF4-FFF2-40B4-BE49-F238E27FC236}">
                <a16:creationId xmlns:a16="http://schemas.microsoft.com/office/drawing/2014/main" id="{FDFB9679-56E6-4BC8-A796-BA59D1CC46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95599" y="5391210"/>
            <a:ext cx="469232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E671C11-4DD9-4048-AAD5-0981D676A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7126" y="1268413"/>
            <a:ext cx="1620000" cy="1620000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F9281F5-0827-4E2B-A73F-44AD7906D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000" y="1268413"/>
            <a:ext cx="3240000" cy="3240000"/>
          </a:xfrm>
          <a:prstGeom prst="ellipse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E3D95-2556-4A72-81DC-FE6D536AD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2272" y="1268413"/>
            <a:ext cx="2268000" cy="2268000"/>
          </a:xfrm>
          <a:prstGeom prst="ellipse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786B173-0B32-4D10-A9D5-34CC3F156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624" y="1268413"/>
            <a:ext cx="1620000" cy="16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F68DDD5-7339-4F22-A914-57B7A069E9DB}"/>
              </a:ext>
            </a:extLst>
          </p:cNvPr>
          <p:cNvSpPr txBox="1"/>
          <p:nvPr/>
        </p:nvSpPr>
        <p:spPr>
          <a:xfrm>
            <a:off x="3913524" y="4771543"/>
            <a:ext cx="43649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800" b="1" dirty="0">
                <a:solidFill>
                  <a:srgbClr val="FF0000"/>
                </a:solidFill>
              </a:rPr>
              <a:t>РАСШИРЕННЫЙ </a:t>
            </a:r>
            <a:endParaRPr lang="pl-PL" sz="2800" b="1" dirty="0">
              <a:solidFill>
                <a:srgbClr val="FF0000"/>
              </a:solidFill>
            </a:endParaRPr>
          </a:p>
          <a:p>
            <a:pPr algn="ctr"/>
            <a:r>
              <a:rPr lang="az-Cyrl-AZ" sz="2800" b="1" dirty="0">
                <a:solidFill>
                  <a:srgbClr val="FF0000"/>
                </a:solidFill>
              </a:rPr>
              <a:t>КАТАЛОГ</a:t>
            </a:r>
            <a:endParaRPr lang="pl-PL" sz="2800" b="1" dirty="0">
              <a:solidFill>
                <a:srgbClr val="FF0000"/>
              </a:solidFill>
            </a:endParaRP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Понятный, профессиональный и детальный каталог на веб-сайте </a:t>
            </a:r>
            <a:r>
              <a:rPr lang="pl-PL" sz="1400" dirty="0">
                <a:solidFill>
                  <a:srgbClr val="FF0000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as-pl.com</a:t>
            </a:r>
            <a:r>
              <a:rPr lang="ru-RU" sz="1400" dirty="0">
                <a:latin typeface="Century Gothic" panose="020B0502020202020204" pitchFamily="34" charset="0"/>
              </a:rPr>
              <a:t>, доступный во многих языковых версиях</a:t>
            </a:r>
            <a:r>
              <a:rPr lang="pl-PL" sz="1400" dirty="0"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C6E1E4E1-1F71-491C-9204-8914C90E5B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212" y="1268413"/>
            <a:ext cx="2268000" cy="2268000"/>
          </a:xfrm>
          <a:prstGeom prst="ellipse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A28303B-71E1-49EB-A3E6-70910551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3376" y="1268413"/>
            <a:ext cx="1620000" cy="1620000"/>
          </a:xfrm>
          <a:prstGeom prst="ellipse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6FBCA49-3001-4D5F-99E0-C73E7BD83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268413"/>
            <a:ext cx="1620000" cy="16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" name="Grafika 1" descr="Strzałki ostrokątne (od prawej do lewej)">
            <a:hlinkClick r:id="rId8" action="ppaction://hlinksldjump"/>
            <a:extLst>
              <a:ext uri="{FF2B5EF4-FFF2-40B4-BE49-F238E27FC236}">
                <a16:creationId xmlns:a16="http://schemas.microsoft.com/office/drawing/2014/main" id="{B137FF94-72A5-42B3-8071-314332605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7171" y="5391210"/>
            <a:ext cx="469232" cy="469232"/>
          </a:xfrm>
          <a:prstGeom prst="rect">
            <a:avLst/>
          </a:prstGeom>
        </p:spPr>
      </p:pic>
      <p:pic>
        <p:nvPicPr>
          <p:cNvPr id="3" name="Grafika 2" descr="Strzałki ostrokątne">
            <a:hlinkClick r:id="rId11" action="ppaction://hlinksldjump"/>
            <a:extLst>
              <a:ext uri="{FF2B5EF4-FFF2-40B4-BE49-F238E27FC236}">
                <a16:creationId xmlns:a16="http://schemas.microsoft.com/office/drawing/2014/main" id="{A5523FEE-96B0-4F23-8ADF-DF7883FB2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95599" y="5391210"/>
            <a:ext cx="469232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18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DF9281F5-0827-4E2B-A73F-44AD7906D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739" y="1268413"/>
            <a:ext cx="2268000" cy="2268000"/>
          </a:xfrm>
          <a:prstGeom prst="ellipse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E3D95-2556-4A72-81DC-FE6D536A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75" y="1268413"/>
            <a:ext cx="1620000" cy="1620000"/>
          </a:xfrm>
          <a:prstGeom prst="ellipse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786B173-0B32-4D10-A9D5-34CC3F156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41589" y="1268413"/>
            <a:ext cx="1620000" cy="16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F68DDD5-7339-4F22-A914-57B7A069E9DB}"/>
              </a:ext>
            </a:extLst>
          </p:cNvPr>
          <p:cNvSpPr txBox="1"/>
          <p:nvPr/>
        </p:nvSpPr>
        <p:spPr>
          <a:xfrm>
            <a:off x="3913524" y="4778028"/>
            <a:ext cx="4364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az-Cyrl-AZ" sz="2800" b="1" dirty="0">
                <a:solidFill>
                  <a:srgbClr val="FF0000"/>
                </a:solidFill>
              </a:rPr>
              <a:t>МОБИЛЬНОЕ ПРИЛОЖЕНИЕ</a:t>
            </a:r>
            <a:endParaRPr lang="pl-PL" sz="2800" b="1" dirty="0">
              <a:solidFill>
                <a:srgbClr val="FF0000"/>
              </a:solidFill>
            </a:endParaRPr>
          </a:p>
          <a:p>
            <a:pPr algn="ctr" fontAlgn="base"/>
            <a:r>
              <a:rPr lang="ru-RU" sz="1400" dirty="0">
                <a:latin typeface="Century Gothic" panose="020B0502020202020204" pitchFamily="34" charset="0"/>
              </a:rPr>
              <a:t>В магазине можно скачать приложение</a:t>
            </a:r>
            <a:endParaRPr lang="pl-PL" sz="1400" dirty="0">
              <a:latin typeface="Century Gothic" panose="020B0502020202020204" pitchFamily="34" charset="0"/>
            </a:endParaRP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C6E1E4E1-1F71-491C-9204-8914C90E5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4475" y="1268413"/>
            <a:ext cx="3240000" cy="3240000"/>
          </a:xfrm>
          <a:prstGeom prst="ellipse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A28303B-71E1-49EB-A3E6-709105517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850" y="1268413"/>
            <a:ext cx="2268000" cy="2268000"/>
          </a:xfrm>
          <a:prstGeom prst="ellipse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6FBCA49-3001-4D5F-99E0-C73E7BD83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6425" y="1268413"/>
            <a:ext cx="1620000" cy="16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6397B0CD-C101-47E8-9761-236B926A3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268413"/>
            <a:ext cx="1620000" cy="1620000"/>
          </a:xfrm>
          <a:prstGeom prst="ellipse">
            <a:avLst/>
          </a:prstGeom>
        </p:spPr>
      </p:pic>
      <p:graphicFrame>
        <p:nvGraphicFramePr>
          <p:cNvPr id="17" name="Obiekt 16">
            <a:hlinkClick r:id="rId7"/>
            <a:extLst>
              <a:ext uri="{FF2B5EF4-FFF2-40B4-BE49-F238E27FC236}">
                <a16:creationId xmlns:a16="http://schemas.microsoft.com/office/drawing/2014/main" id="{95FFB379-9991-4319-B4FA-CF40C0920D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5316"/>
              </p:ext>
            </p:extLst>
          </p:nvPr>
        </p:nvGraphicFramePr>
        <p:xfrm>
          <a:off x="4760041" y="6077993"/>
          <a:ext cx="1230147" cy="363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7225200" imgH="2133000" progId="Photoshop.Image.13">
                  <p:embed/>
                </p:oleObj>
              </mc:Choice>
              <mc:Fallback>
                <p:oleObj name="Image" r:id="rId8" imgW="7225200" imgH="2133000" progId="Photoshop.Image.13">
                  <p:embed/>
                  <p:pic>
                    <p:nvPicPr>
                      <p:cNvPr id="33" name="Obiekt 32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2EF85635-7DC3-47C9-A93A-EF1D3CCED1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60041" y="6077993"/>
                        <a:ext cx="1230147" cy="363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iekt 17">
            <a:hlinkClick r:id="rId10"/>
            <a:extLst>
              <a:ext uri="{FF2B5EF4-FFF2-40B4-BE49-F238E27FC236}">
                <a16:creationId xmlns:a16="http://schemas.microsoft.com/office/drawing/2014/main" id="{62C48985-C776-40B8-9AE2-DB5B6D4315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260566"/>
              </p:ext>
            </p:extLst>
          </p:nvPr>
        </p:nvGraphicFramePr>
        <p:xfrm>
          <a:off x="6219806" y="6077993"/>
          <a:ext cx="1230147" cy="363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1" imgW="7225200" imgH="2133000" progId="Photoshop.Image.13">
                  <p:embed/>
                </p:oleObj>
              </mc:Choice>
              <mc:Fallback>
                <p:oleObj name="Image" r:id="rId11" imgW="7225200" imgH="2133000" progId="Photoshop.Image.13">
                  <p:embed/>
                  <p:pic>
                    <p:nvPicPr>
                      <p:cNvPr id="35" name="Obiekt 3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01849D76-AACE-46FE-8E0D-A3CA493EE3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19806" y="6077993"/>
                        <a:ext cx="1230147" cy="363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a 1" descr="Strzałki ostrokątne (od prawej do lewej)">
            <a:hlinkClick r:id="rId13" action="ppaction://hlinksldjump"/>
            <a:extLst>
              <a:ext uri="{FF2B5EF4-FFF2-40B4-BE49-F238E27FC236}">
                <a16:creationId xmlns:a16="http://schemas.microsoft.com/office/drawing/2014/main" id="{BCCF959D-7B8F-4A25-BC87-4B2A79B43F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27171" y="5391210"/>
            <a:ext cx="469232" cy="469232"/>
          </a:xfrm>
          <a:prstGeom prst="rect">
            <a:avLst/>
          </a:prstGeom>
        </p:spPr>
      </p:pic>
      <p:pic>
        <p:nvPicPr>
          <p:cNvPr id="3" name="Grafika 2" descr="Strzałki ostrokątne">
            <a:hlinkClick r:id="rId16" action="ppaction://hlinksldjump"/>
            <a:extLst>
              <a:ext uri="{FF2B5EF4-FFF2-40B4-BE49-F238E27FC236}">
                <a16:creationId xmlns:a16="http://schemas.microsoft.com/office/drawing/2014/main" id="{7C4DAE1A-5825-465B-BEA7-14D1A574D9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95599" y="5391210"/>
            <a:ext cx="469232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8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DF9281F5-0827-4E2B-A73F-44AD7906D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63" y="1268413"/>
            <a:ext cx="1620000" cy="1620000"/>
          </a:xfrm>
          <a:prstGeom prst="ellipse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9E3D95-2556-4A72-81DC-FE6D536A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8541" y="1268413"/>
            <a:ext cx="1620000" cy="1620000"/>
          </a:xfrm>
          <a:prstGeom prst="ellipse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F68DDD5-7339-4F22-A914-57B7A069E9DB}"/>
              </a:ext>
            </a:extLst>
          </p:cNvPr>
          <p:cNvSpPr txBox="1"/>
          <p:nvPr/>
        </p:nvSpPr>
        <p:spPr>
          <a:xfrm>
            <a:off x="3913524" y="4765058"/>
            <a:ext cx="43649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800" b="1" dirty="0">
                <a:solidFill>
                  <a:srgbClr val="FF0000"/>
                </a:solidFill>
              </a:rPr>
              <a:t>ИНФОРМАЦИЯ 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az-Cyrl-AZ" sz="2800" b="1" dirty="0">
                <a:solidFill>
                  <a:srgbClr val="FF0000"/>
                </a:solidFill>
              </a:rPr>
              <a:t>И ФИЛЬТРЫ </a:t>
            </a:r>
            <a:endParaRPr lang="pl-PL" sz="2800" b="1" dirty="0">
              <a:solidFill>
                <a:srgbClr val="FF0000"/>
              </a:solidFill>
            </a:endParaRP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Понятная информация о товарах на веб-сайте, сохранение в PDF, расширенные фильтры поиска товаров</a:t>
            </a:r>
            <a:r>
              <a:rPr lang="pl-PL" sz="1400" dirty="0"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C6E1E4E1-1F71-491C-9204-8914C90E5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787" y="1268413"/>
            <a:ext cx="2268000" cy="2268000"/>
          </a:xfrm>
          <a:prstGeom prst="ellipse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A28303B-71E1-49EB-A3E6-709105517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000" y="1268413"/>
            <a:ext cx="3240000" cy="3240000"/>
          </a:xfrm>
          <a:prstGeom prst="ellipse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6FBCA49-3001-4D5F-99E0-C73E7BD83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524" y="1268413"/>
            <a:ext cx="2268000" cy="2268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6397B0CD-C101-47E8-9761-236B926A3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7884" y="1268413"/>
            <a:ext cx="1620000" cy="1620000"/>
          </a:xfrm>
          <a:prstGeom prst="ellipse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4E2D0AF5-59A6-4183-B4D9-4E2898917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268413"/>
            <a:ext cx="1620000" cy="1620000"/>
          </a:xfrm>
          <a:prstGeom prst="ellipse">
            <a:avLst/>
          </a:prstGeom>
        </p:spPr>
      </p:pic>
      <p:pic>
        <p:nvPicPr>
          <p:cNvPr id="2" name="Grafika 1" descr="Strzałki ostrokątne (od prawej do lewej)">
            <a:hlinkClick r:id="rId7" action="ppaction://hlinksldjump"/>
            <a:extLst>
              <a:ext uri="{FF2B5EF4-FFF2-40B4-BE49-F238E27FC236}">
                <a16:creationId xmlns:a16="http://schemas.microsoft.com/office/drawing/2014/main" id="{9A7DFEEC-380C-479C-85DC-121BADD24F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27171" y="5391210"/>
            <a:ext cx="469232" cy="469232"/>
          </a:xfrm>
          <a:prstGeom prst="rect">
            <a:avLst/>
          </a:prstGeom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4B31E0BB-CA4F-4045-BF06-DC4DC2351969}"/>
              </a:ext>
            </a:extLst>
          </p:cNvPr>
          <p:cNvGrpSpPr/>
          <p:nvPr/>
        </p:nvGrpSpPr>
        <p:grpSpPr>
          <a:xfrm>
            <a:off x="10535808" y="6160226"/>
            <a:ext cx="1587724" cy="490279"/>
            <a:chOff x="10535808" y="6160226"/>
            <a:chExt cx="1587724" cy="490279"/>
          </a:xfrm>
        </p:grpSpPr>
        <p:sp>
          <p:nvSpPr>
            <p:cNvPr id="17" name="Trójkąt równoramienny 16">
              <a:extLst>
                <a:ext uri="{FF2B5EF4-FFF2-40B4-BE49-F238E27FC236}">
                  <a16:creationId xmlns:a16="http://schemas.microsoft.com/office/drawing/2014/main" id="{F43C0CE8-1541-47BE-9619-F53C4A4842A1}"/>
                </a:ext>
              </a:extLst>
            </p:cNvPr>
            <p:cNvSpPr/>
            <p:nvPr/>
          </p:nvSpPr>
          <p:spPr>
            <a:xfrm rot="5400000">
              <a:off x="10501995" y="6194039"/>
              <a:ext cx="490279" cy="422654"/>
            </a:xfrm>
            <a:prstGeom prst="triangl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5BEBACBF-EB1C-4F92-833C-C697A0A65201}"/>
                </a:ext>
              </a:extLst>
            </p:cNvPr>
            <p:cNvSpPr txBox="1"/>
            <p:nvPr/>
          </p:nvSpPr>
          <p:spPr>
            <a:xfrm>
              <a:off x="11022204" y="6205692"/>
              <a:ext cx="110132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>
                <a:defRPr sz="2200" b="0" i="0" u="none" strike="noStrike" kern="1200" cap="none" spc="0" normalizeH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  <a:ea typeface="+mj-ea"/>
                  <a:cs typeface="+mj-cs"/>
                </a:defRPr>
              </a:pPr>
              <a:r>
                <a:rPr lang="az-Cyrl-AZ" sz="2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Назад</a:t>
              </a:r>
              <a:endParaRPr lang="pl-P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511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Działania">
            <a:extLst>
              <a:ext uri="{FF2B5EF4-FFF2-40B4-BE49-F238E27FC236}">
                <a16:creationId xmlns:a16="http://schemas.microsoft.com/office/drawing/2014/main" id="{A99EAC55-EE91-49C3-9B5A-6BCCBF4EBBBA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1B6B989A-BE08-491D-8344-3F39829DF305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1" name="Dowolny kształt: kształt 90">
              <a:hlinkClick r:id="rId2" action="ppaction://hlinksldjump"/>
              <a:extLst>
                <a:ext uri="{FF2B5EF4-FFF2-40B4-BE49-F238E27FC236}">
                  <a16:creationId xmlns:a16="http://schemas.microsoft.com/office/drawing/2014/main" id="{1E9696EC-0205-4C86-B0E1-CAFD2D92A781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92" name="pole tekstowe 91">
              <a:hlinkClick r:id="rId2" action="ppaction://hlinksldjump"/>
              <a:extLst>
                <a:ext uri="{FF2B5EF4-FFF2-40B4-BE49-F238E27FC236}">
                  <a16:creationId xmlns:a16="http://schemas.microsoft.com/office/drawing/2014/main" id="{F34D2314-9290-430E-AB60-38702C8A6F27}"/>
                </a:ext>
              </a:extLst>
            </p:cNvPr>
            <p:cNvSpPr txBox="1"/>
            <p:nvPr/>
          </p:nvSpPr>
          <p:spPr>
            <a:xfrm rot="16200000">
              <a:off x="527266" y="840440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</a:t>
              </a:r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перации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3" name="Grafika 92" descr="Uniesiony kciuk">
              <a:extLst>
                <a:ext uri="{FF2B5EF4-FFF2-40B4-BE49-F238E27FC236}">
                  <a16:creationId xmlns:a16="http://schemas.microsoft.com/office/drawing/2014/main" id="{15CF136F-3D5C-41FF-9D3F-3E161EB0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94" name="Oferta">
            <a:extLst>
              <a:ext uri="{FF2B5EF4-FFF2-40B4-BE49-F238E27FC236}">
                <a16:creationId xmlns:a16="http://schemas.microsoft.com/office/drawing/2014/main" id="{94CE4CB7-603A-4DCA-B6A7-D6064597572C}"/>
              </a:ext>
            </a:extLst>
          </p:cNvPr>
          <p:cNvGrpSpPr/>
          <p:nvPr/>
        </p:nvGrpSpPr>
        <p:grpSpPr>
          <a:xfrm>
            <a:off x="-11118781" y="-41"/>
            <a:ext cx="12192000" cy="6858000"/>
            <a:chOff x="-11118781" y="-41"/>
            <a:chExt cx="12192000" cy="6858000"/>
          </a:xfrm>
        </p:grpSpPr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307FCA0B-7858-4CB0-916B-1B8ADE46C328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96" name="Dowolny kształt: kształt 95">
              <a:hlinkClick r:id="rId5" action="ppaction://hlinksldjump"/>
              <a:extLst>
                <a:ext uri="{FF2B5EF4-FFF2-40B4-BE49-F238E27FC236}">
                  <a16:creationId xmlns:a16="http://schemas.microsoft.com/office/drawing/2014/main" id="{1FE63536-C3FF-401B-BA3E-7251FC1281BD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97" name="pole tekstowe 96">
              <a:hlinkClick r:id="rId5" action="ppaction://hlinksldjump"/>
              <a:extLst>
                <a:ext uri="{FF2B5EF4-FFF2-40B4-BE49-F238E27FC236}">
                  <a16:creationId xmlns:a16="http://schemas.microsoft.com/office/drawing/2014/main" id="{9CE31BD9-26DB-4AB5-93A9-26D641DE717A}"/>
                </a:ext>
              </a:extLst>
            </p:cNvPr>
            <p:cNvSpPr txBox="1"/>
            <p:nvPr/>
          </p:nvSpPr>
          <p:spPr>
            <a:xfrm rot="16200000">
              <a:off x="121612" y="2059607"/>
              <a:ext cx="15803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предложения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8" name="Grafika 97" descr="Uścisk dłoni">
              <a:extLst>
                <a:ext uri="{FF2B5EF4-FFF2-40B4-BE49-F238E27FC236}">
                  <a16:creationId xmlns:a16="http://schemas.microsoft.com/office/drawing/2014/main" id="{39F03544-D431-4554-879D-DE8B3C546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99" name="Regeneracja">
            <a:extLst>
              <a:ext uri="{FF2B5EF4-FFF2-40B4-BE49-F238E27FC236}">
                <a16:creationId xmlns:a16="http://schemas.microsoft.com/office/drawing/2014/main" id="{2C253A7D-9589-4022-B43E-F9ED4F258D96}"/>
              </a:ext>
            </a:extLst>
          </p:cNvPr>
          <p:cNvGrpSpPr/>
          <p:nvPr/>
        </p:nvGrpSpPr>
        <p:grpSpPr>
          <a:xfrm>
            <a:off x="-11379260" y="0"/>
            <a:ext cx="12192000" cy="6858000"/>
            <a:chOff x="-10595260" y="0"/>
            <a:chExt cx="12192000" cy="6858000"/>
          </a:xfrm>
        </p:grpSpPr>
        <p:sp>
          <p:nvSpPr>
            <p:cNvPr id="100" name="Prostokąt 99">
              <a:extLst>
                <a:ext uri="{FF2B5EF4-FFF2-40B4-BE49-F238E27FC236}">
                  <a16:creationId xmlns:a16="http://schemas.microsoft.com/office/drawing/2014/main" id="{D8212294-3041-4B4E-8F0C-A12DF6796EA8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1" name="Dowolny kształt: kształt 100">
              <a:hlinkClick r:id="rId8" action="ppaction://hlinksldjump"/>
              <a:extLst>
                <a:ext uri="{FF2B5EF4-FFF2-40B4-BE49-F238E27FC236}">
                  <a16:creationId xmlns:a16="http://schemas.microsoft.com/office/drawing/2014/main" id="{52BC81CD-FCE5-4AC6-88B2-409920DC2CDE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02" name="pole tekstowe 101">
              <a:hlinkClick r:id="rId8" action="ppaction://hlinksldjump"/>
              <a:extLst>
                <a:ext uri="{FF2B5EF4-FFF2-40B4-BE49-F238E27FC236}">
                  <a16:creationId xmlns:a16="http://schemas.microsoft.com/office/drawing/2014/main" id="{9F751AA5-741C-4110-BD22-122483346552}"/>
                </a:ext>
              </a:extLst>
            </p:cNvPr>
            <p:cNvSpPr txBox="1"/>
            <p:nvPr/>
          </p:nvSpPr>
          <p:spPr>
            <a:xfrm rot="16200000">
              <a:off x="674661" y="3320324"/>
              <a:ext cx="151332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регенерация</a:t>
              </a:r>
              <a:endParaRPr lang="pl-PL" sz="1400" b="1" kern="2100" spc="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" name="Grafika 102" descr="Koła zębate">
              <a:extLst>
                <a:ext uri="{FF2B5EF4-FFF2-40B4-BE49-F238E27FC236}">
                  <a16:creationId xmlns:a16="http://schemas.microsoft.com/office/drawing/2014/main" id="{77D15A6B-806F-4BE6-ACB0-804FA38B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04" name="Zalety">
            <a:extLst>
              <a:ext uri="{FF2B5EF4-FFF2-40B4-BE49-F238E27FC236}">
                <a16:creationId xmlns:a16="http://schemas.microsoft.com/office/drawing/2014/main" id="{81320DEC-A1EA-463B-81E8-85BC00980950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D040624E-F0DF-4295-9EF5-D5F75BF0F744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6" name="Dowolny kształt: kształt 105">
              <a:hlinkClick r:id="rId11" action="ppaction://hlinksldjump"/>
              <a:extLst>
                <a:ext uri="{FF2B5EF4-FFF2-40B4-BE49-F238E27FC236}">
                  <a16:creationId xmlns:a16="http://schemas.microsoft.com/office/drawing/2014/main" id="{B3935048-846F-4073-AC18-72652D9402A6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07" name="pole tekstowe 106">
              <a:hlinkClick r:id="rId11" action="ppaction://hlinksldjump"/>
              <a:extLst>
                <a:ext uri="{FF2B5EF4-FFF2-40B4-BE49-F238E27FC236}">
                  <a16:creationId xmlns:a16="http://schemas.microsoft.com/office/drawing/2014/main" id="{C7CC3069-BF8F-4251-9678-4C2D7909DA21}"/>
                </a:ext>
              </a:extLst>
            </p:cNvPr>
            <p:cNvSpPr txBox="1"/>
            <p:nvPr/>
          </p:nvSpPr>
          <p:spPr>
            <a:xfrm rot="16200000">
              <a:off x="1427362" y="4473688"/>
              <a:ext cx="168201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преимущества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8" name="Grafika 107" descr="Rozwój biznesu">
              <a:extLst>
                <a:ext uri="{FF2B5EF4-FFF2-40B4-BE49-F238E27FC236}">
                  <a16:creationId xmlns:a16="http://schemas.microsoft.com/office/drawing/2014/main" id="{E4C7617C-781A-4FC0-B6DD-5C3A7BE2F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09" name="Kontakt">
            <a:extLst>
              <a:ext uri="{FF2B5EF4-FFF2-40B4-BE49-F238E27FC236}">
                <a16:creationId xmlns:a16="http://schemas.microsoft.com/office/drawing/2014/main" id="{3AA57C0C-11B3-433C-A541-CC0CDCD622F5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9DF24477-CCDB-4EA7-A78F-3608BD0EEFCF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1" name="Dowolny kształt: kształt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F60721A8-A48F-40C4-B08A-FCD2DCD0F147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50" name="pole tekstowe 149">
              <a:hlinkClick r:id="rId14" action="ppaction://hlinksldjump"/>
              <a:extLst>
                <a:ext uri="{FF2B5EF4-FFF2-40B4-BE49-F238E27FC236}">
                  <a16:creationId xmlns:a16="http://schemas.microsoft.com/office/drawing/2014/main" id="{BFB1CF01-8DB6-42EA-BEB6-7129EBEAD2BE}"/>
                </a:ext>
              </a:extLst>
            </p:cNvPr>
            <p:cNvSpPr txBox="1"/>
            <p:nvPr/>
          </p:nvSpPr>
          <p:spPr>
            <a:xfrm rot="16200000">
              <a:off x="-479254" y="5688228"/>
              <a:ext cx="117306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контакты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1" name="Prostokąt 150">
              <a:extLst>
                <a:ext uri="{FF2B5EF4-FFF2-40B4-BE49-F238E27FC236}">
                  <a16:creationId xmlns:a16="http://schemas.microsoft.com/office/drawing/2014/main" id="{668D0F43-34B7-4D9F-AFF6-64009B83F73D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52" name="Grafika 151" descr="Słuchawka">
              <a:extLst>
                <a:ext uri="{FF2B5EF4-FFF2-40B4-BE49-F238E27FC236}">
                  <a16:creationId xmlns:a16="http://schemas.microsoft.com/office/drawing/2014/main" id="{0A6BA7F5-E902-46F1-915D-9E5B6A4B0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p:grpSp>
        <p:nvGrpSpPr>
          <p:cNvPr id="16" name="Grupa 15" hidden="1">
            <a:extLst>
              <a:ext uri="{FF2B5EF4-FFF2-40B4-BE49-F238E27FC236}">
                <a16:creationId xmlns:a16="http://schemas.microsoft.com/office/drawing/2014/main" id="{495AAB1F-6A15-4DEC-BE8E-352E97A2124A}"/>
              </a:ext>
            </a:extLst>
          </p:cNvPr>
          <p:cNvGrpSpPr/>
          <p:nvPr/>
        </p:nvGrpSpPr>
        <p:grpSpPr>
          <a:xfrm>
            <a:off x="-10578998" y="0"/>
            <a:ext cx="12192000" cy="6858000"/>
            <a:chOff x="0" y="0"/>
            <a:chExt cx="12192000" cy="6858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36ABA30E-CD55-4723-9EF5-6DB1B77C82C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BD46CC94-5D10-494C-8561-628DF6F27612}"/>
                </a:ext>
              </a:extLst>
            </p:cNvPr>
            <p:cNvSpPr/>
            <p:nvPr/>
          </p:nvSpPr>
          <p:spPr>
            <a:xfrm>
              <a:off x="11409947" y="110264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9" name="pole tekstowe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CAEEA8D7-4C32-4A6D-BC79-CA68D7891129}"/>
                </a:ext>
              </a:extLst>
            </p:cNvPr>
            <p:cNvSpPr txBox="1"/>
            <p:nvPr/>
          </p:nvSpPr>
          <p:spPr>
            <a:xfrm rot="16200000">
              <a:off x="11194255" y="1738920"/>
              <a:ext cx="166465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przewagi</a:t>
              </a:r>
            </a:p>
          </p:txBody>
        </p:sp>
        <p:pic>
          <p:nvPicPr>
            <p:cNvPr id="20" name="Grafika 19" descr="Uścisk dłoni">
              <a:extLst>
                <a:ext uri="{FF2B5EF4-FFF2-40B4-BE49-F238E27FC236}">
                  <a16:creationId xmlns:a16="http://schemas.microsoft.com/office/drawing/2014/main" id="{DAC323F7-8BF8-4F12-83A0-E7FBFCA0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1644796"/>
              <a:ext cx="469232" cy="469232"/>
            </a:xfrm>
            <a:prstGeom prst="rect">
              <a:avLst/>
            </a:prstGeom>
          </p:spPr>
        </p:pic>
      </p:grpSp>
      <p:grpSp>
        <p:nvGrpSpPr>
          <p:cNvPr id="31" name="Grupa 30" hidden="1">
            <a:extLst>
              <a:ext uri="{FF2B5EF4-FFF2-40B4-BE49-F238E27FC236}">
                <a16:creationId xmlns:a16="http://schemas.microsoft.com/office/drawing/2014/main" id="{1402E129-075E-4E0E-9966-F789CB5C0954}"/>
              </a:ext>
            </a:extLst>
          </p:cNvPr>
          <p:cNvGrpSpPr/>
          <p:nvPr/>
        </p:nvGrpSpPr>
        <p:grpSpPr>
          <a:xfrm>
            <a:off x="-11925213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CCD2320-D869-485B-A934-A03461DF3E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DDB38F99-89E9-43F4-B056-E72EA0547A81}"/>
                </a:ext>
              </a:extLst>
            </p:cNvPr>
            <p:cNvSpPr/>
            <p:nvPr/>
          </p:nvSpPr>
          <p:spPr>
            <a:xfrm>
              <a:off x="11409947" y="4979697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4" name="pole tekstowe 33">
              <a:hlinkClick r:id="rId20" action="ppaction://hlinksldjump"/>
              <a:extLst>
                <a:ext uri="{FF2B5EF4-FFF2-40B4-BE49-F238E27FC236}">
                  <a16:creationId xmlns:a16="http://schemas.microsoft.com/office/drawing/2014/main" id="{136594EA-1549-4E09-9E3D-BE17B6F3F1EB}"/>
                </a:ext>
              </a:extLst>
            </p:cNvPr>
            <p:cNvSpPr txBox="1"/>
            <p:nvPr/>
          </p:nvSpPr>
          <p:spPr>
            <a:xfrm rot="16200000">
              <a:off x="11345533" y="5615976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kontakt</a:t>
              </a:r>
            </a:p>
          </p:txBody>
        </p:sp>
        <p:pic>
          <p:nvPicPr>
            <p:cNvPr id="35" name="Grafika 34" descr="Uścisk dłoni">
              <a:extLst>
                <a:ext uri="{FF2B5EF4-FFF2-40B4-BE49-F238E27FC236}">
                  <a16:creationId xmlns:a16="http://schemas.microsoft.com/office/drawing/2014/main" id="{4722C95F-43C6-4FF0-B1E3-AAFB8D02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11456712" y="5521852"/>
              <a:ext cx="469232" cy="469232"/>
            </a:xfrm>
            <a:prstGeom prst="rect">
              <a:avLst/>
            </a:prstGeom>
          </p:spPr>
        </p:pic>
      </p:grp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0" name="Powiększenie sekcji 49">
                <a:extLst>
                  <a:ext uri="{FF2B5EF4-FFF2-40B4-BE49-F238E27FC236}">
                    <a16:creationId xmlns:a16="http://schemas.microsoft.com/office/drawing/2014/main" id="{0BCDECFD-5FE7-4AD8-8ABB-0D1C88D9E8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90587" y="2209267"/>
              <a:ext cx="2811072" cy="1581228"/>
            </p:xfrm>
            <a:graphic>
              <a:graphicData uri="http://schemas.microsoft.com/office/powerpoint/2016/sectionzoom">
                <psez:sectionZm>
                  <psez:sectionZmObj sectionId="{65934262-1383-413D-883E-F7545CCC5421}">
                    <psez:zmPr id="{51C562D2-9EC2-4186-A533-CEF0807B3EDA}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2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0" name="Powiększenie sekcji 4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0BCDECFD-5FE7-4AD8-8ABB-0D1C88D9E8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90587" y="2209267"/>
                <a:ext cx="2811072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1" name="Powiększenie sekcji 50">
                <a:extLst>
                  <a:ext uri="{FF2B5EF4-FFF2-40B4-BE49-F238E27FC236}">
                    <a16:creationId xmlns:a16="http://schemas.microsoft.com/office/drawing/2014/main" id="{4BF9A70E-143C-4C0F-BD88-7783930EDDE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74524" y="2209267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7FC7052-F495-476F-A486-07DDD09B6BC7}">
                    <psez:zmPr id="{1D5DE533-B84E-4C25-A81A-7B660A7678DD}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1" name="Powiększenie sekcji 50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4BF9A70E-143C-4C0F-BD88-7783930EDD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574524" y="2209267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3" name="Powiększenie sekcji 52">
                <a:extLst>
                  <a:ext uri="{FF2B5EF4-FFF2-40B4-BE49-F238E27FC236}">
                    <a16:creationId xmlns:a16="http://schemas.microsoft.com/office/drawing/2014/main" id="{FF1A02C5-86CE-4312-8F63-B220E77692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90585" y="4553109"/>
              <a:ext cx="2811074" cy="1581228"/>
            </p:xfrm>
            <a:graphic>
              <a:graphicData uri="http://schemas.microsoft.com/office/powerpoint/2016/sectionzoom">
                <psez:sectionZm>
                  <psez:sectionZmObj sectionId="{C53AB369-7AE3-43AA-8182-2265C1670278}">
                    <psez:zmPr id="{FECC665B-E232-4981-816E-1BC3CD926227}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4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3" name="Powiększenie sekcji 52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FF1A02C5-86CE-4312-8F63-B220E77692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90585" y="4553109"/>
                <a:ext cx="2811074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5" name="Powiększenie sekcji 54">
                <a:extLst>
                  <a:ext uri="{FF2B5EF4-FFF2-40B4-BE49-F238E27FC236}">
                    <a16:creationId xmlns:a16="http://schemas.microsoft.com/office/drawing/2014/main" id="{E9FDA65F-C432-4B32-A35B-3DE82158DC4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74523" y="4551148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BCCF43E-1A37-438A-AB04-4FE4C03E42DD}">
                    <psez:zmPr id="{70AB0B78-BD6B-4C53-833D-D6034D9AAB83}" transitionDur="1000">
                      <p166:blipFill xmlns:p166="http://schemas.microsoft.com/office/powerpoint/2016/6/main">
                        <a:blip r:embed="rId3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5" name="Powiększenie sekcji 54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E9FDA65F-C432-4B32-A35B-3DE82158DC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574523" y="4551148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6" name="Powiększenie sekcji 55">
                <a:extLst>
                  <a:ext uri="{FF2B5EF4-FFF2-40B4-BE49-F238E27FC236}">
                    <a16:creationId xmlns:a16="http://schemas.microsoft.com/office/drawing/2014/main" id="{045A0B59-974F-48BA-A45C-C90F87AE8D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6481" y="4547419"/>
              <a:ext cx="2811070" cy="1581228"/>
            </p:xfrm>
            <a:graphic>
              <a:graphicData uri="http://schemas.microsoft.com/office/powerpoint/2016/sectionzoom">
                <psez:sectionZm>
                  <psez:sectionZmObj sectionId="{038181A5-BC1B-4676-94EA-93A14432C4BA}">
                    <psez:zmPr id="{94B2A127-1AB0-4349-B62F-60B72B01FDCA}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0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6" name="Powiększenie sekcji 55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045A0B59-974F-48BA-A45C-C90F87AE8D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36481" y="4547419"/>
                <a:ext cx="2811070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p:sp>
        <p:nvSpPr>
          <p:cNvPr id="58" name="pole tekstowe 57">
            <a:extLst>
              <a:ext uri="{FF2B5EF4-FFF2-40B4-BE49-F238E27FC236}">
                <a16:creationId xmlns:a16="http://schemas.microsoft.com/office/drawing/2014/main" id="{549E2A8B-0C61-4692-A26E-7325A92F0F3B}"/>
              </a:ext>
            </a:extLst>
          </p:cNvPr>
          <p:cNvSpPr txBox="1"/>
          <p:nvPr/>
        </p:nvSpPr>
        <p:spPr>
          <a:xfrm>
            <a:off x="8675574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Вместимость складов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F6E0FAB0-8587-42EB-9CE6-BEE32B41BFFF}"/>
              </a:ext>
            </a:extLst>
          </p:cNvPr>
          <p:cNvSpPr txBox="1"/>
          <p:nvPr/>
        </p:nvSpPr>
        <p:spPr>
          <a:xfrm>
            <a:off x="5305167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Торговая платформа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2" name="Powiększenie sekcji 61">
                <a:extLst>
                  <a:ext uri="{FF2B5EF4-FFF2-40B4-BE49-F238E27FC236}">
                    <a16:creationId xmlns:a16="http://schemas.microsoft.com/office/drawing/2014/main" id="{69712341-254F-45D4-A823-D45942F7ED1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7951" y="2206563"/>
              <a:ext cx="2809600" cy="1580400"/>
            </p:xfrm>
            <a:graphic>
              <a:graphicData uri="http://schemas.microsoft.com/office/powerpoint/2016/sectionzoom">
                <psez:sectionZm>
                  <psez:sectionZmObj sectionId="{B3444A7E-EDCC-4303-A344-05F7E899646F}">
                    <psez:zmPr id="{29FFAD70-7172-481E-92EE-A6FB4EABECB0}" transitionDur="1000">
                      <p166:blipFill xmlns:p166="http://schemas.microsoft.com/office/powerpoint/2016/6/main">
                        <a:blip r:embed="rId3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09600" cy="15804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contourClr>
                            <a:srgbClr val="969696"/>
                          </a:contourClr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2" name="Powiększenie sekcji 61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69712341-254F-45D4-A823-D45942F7ED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37951" y="2206563"/>
                <a:ext cx="2809600" cy="15804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contourClr>
                  <a:srgbClr val="969696"/>
                </a:contourClr>
              </a:sp3d>
            </p:spPr>
          </p:pic>
        </mc:Fallback>
      </mc:AlternateContent>
      <p:sp>
        <p:nvSpPr>
          <p:cNvPr id="2" name="pole tekstowe 1">
            <a:extLst>
              <a:ext uri="{FF2B5EF4-FFF2-40B4-BE49-F238E27FC236}">
                <a16:creationId xmlns:a16="http://schemas.microsoft.com/office/drawing/2014/main" id="{D939DB25-06FB-4109-A2C7-F7E09DBAC31C}"/>
              </a:ext>
            </a:extLst>
          </p:cNvPr>
          <p:cNvSpPr txBox="1"/>
          <p:nvPr/>
        </p:nvSpPr>
        <p:spPr>
          <a:xfrm>
            <a:off x="2556740" y="451459"/>
            <a:ext cx="804850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z-Cyrl-AZ" sz="2000" b="1" dirty="0">
                <a:latin typeface="Century Gothic" panose="020B0502020202020204" pitchFamily="34" charset="0"/>
              </a:rPr>
              <a:t>Миссия компании</a:t>
            </a:r>
            <a:endParaRPr lang="pl-PL" sz="2000" b="1" dirty="0">
              <a:latin typeface="Century Gothic" panose="020B0502020202020204" pitchFamily="34" charset="0"/>
            </a:endParaRPr>
          </a:p>
          <a:p>
            <a:endParaRPr lang="pl-PL" b="1" dirty="0">
              <a:latin typeface="Century Gothic" panose="020B0502020202020204" pitchFamily="34" charset="0"/>
            </a:endParaRPr>
          </a:p>
          <a:p>
            <a:pPr algn="ctr"/>
            <a:r>
              <a:rPr lang="pl-PL" i="1" dirty="0">
                <a:latin typeface="Century Gothic" panose="020B0502020202020204" pitchFamily="34" charset="0"/>
              </a:rPr>
              <a:t>"</a:t>
            </a:r>
            <a:r>
              <a:rPr lang="ru-RU" i="1" dirty="0">
                <a:latin typeface="Century Gothic" panose="020B0502020202020204" pitchFamily="34" charset="0"/>
              </a:rPr>
              <a:t>Предоставление продукции высочайшего качества, ответствующей ожиданиям рынка, с использованием современных технологий</a:t>
            </a:r>
            <a:r>
              <a:rPr lang="pl-PL" i="1" dirty="0">
                <a:latin typeface="Century Gothic" panose="020B0502020202020204" pitchFamily="34" charset="0"/>
              </a:rPr>
              <a:t>."</a:t>
            </a:r>
            <a:endParaRPr lang="pl-PL" sz="2000" i="1" dirty="0">
              <a:latin typeface="Century Gothic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12EDF1-833E-483E-9FED-FA6A796FC87A}"/>
              </a:ext>
            </a:extLst>
          </p:cNvPr>
          <p:cNvSpPr txBox="1"/>
          <p:nvPr/>
        </p:nvSpPr>
        <p:spPr>
          <a:xfrm>
            <a:off x="1963606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Сильные стороны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8825856-849B-41CA-A149-D8AF86F0D985}"/>
              </a:ext>
            </a:extLst>
          </p:cNvPr>
          <p:cNvSpPr txBox="1"/>
          <p:nvPr/>
        </p:nvSpPr>
        <p:spPr>
          <a:xfrm>
            <a:off x="5305635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Филиалы </a:t>
            </a:r>
            <a:r>
              <a:rPr lang="pl-PL" sz="1000" dirty="0">
                <a:latin typeface="Century Gothic" panose="020B0502020202020204" pitchFamily="34" charset="0"/>
              </a:rPr>
              <a:t>AS-PL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5C67AEF-D440-4A84-8F6A-74BC1CAB94D9}"/>
              </a:ext>
            </a:extLst>
          </p:cNvPr>
          <p:cNvSpPr txBox="1"/>
          <p:nvPr/>
        </p:nvSpPr>
        <p:spPr>
          <a:xfrm>
            <a:off x="1963606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Стандарты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E048D45-2A88-4D4D-B913-1819226E9328}"/>
              </a:ext>
            </a:extLst>
          </p:cNvPr>
          <p:cNvSpPr txBox="1"/>
          <p:nvPr/>
        </p:nvSpPr>
        <p:spPr>
          <a:xfrm>
            <a:off x="8676042" y="6223798"/>
            <a:ext cx="264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Каталоги, сертификаты и организации</a:t>
            </a:r>
            <a:endParaRPr lang="pl-PL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2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 rot="16200000">
            <a:off x="6025933" y="-3089519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670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 rot="16200000">
            <a:off x="6025933" y="-3089519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B47F691-F488-4F9B-A6D7-2B10BA4F174A}"/>
              </a:ext>
            </a:extLst>
          </p:cNvPr>
          <p:cNvSpPr/>
          <p:nvPr/>
        </p:nvSpPr>
        <p:spPr>
          <a:xfrm rot="16200000">
            <a:off x="6030972" y="-3087591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6109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B47F691-F488-4F9B-A6D7-2B10BA4F174A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6" name="Grupa 45" hidden="1">
            <a:extLst>
              <a:ext uri="{FF2B5EF4-FFF2-40B4-BE49-F238E27FC236}">
                <a16:creationId xmlns:a16="http://schemas.microsoft.com/office/drawing/2014/main" id="{57A87F60-236D-47A6-832C-A9DBB4F3D67A}"/>
              </a:ext>
            </a:extLst>
          </p:cNvPr>
          <p:cNvGrpSpPr/>
          <p:nvPr/>
        </p:nvGrpSpPr>
        <p:grpSpPr>
          <a:xfrm>
            <a:off x="-268084" y="0"/>
            <a:ext cx="12192000" cy="6858000"/>
            <a:chOff x="-268084" y="0"/>
            <a:chExt cx="12192000" cy="6858000"/>
          </a:xfrm>
        </p:grpSpPr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40C79C2E-02DF-4766-91CD-D8DB20B26C83}"/>
                </a:ext>
              </a:extLst>
            </p:cNvPr>
            <p:cNvGrpSpPr/>
            <p:nvPr/>
          </p:nvGrpSpPr>
          <p:grpSpPr>
            <a:xfrm>
              <a:off x="-268084" y="0"/>
              <a:ext cx="12192000" cy="6858000"/>
              <a:chOff x="0" y="0"/>
              <a:chExt cx="12192000" cy="6858000"/>
            </a:xfrm>
          </p:grpSpPr>
          <p:sp>
            <p:nvSpPr>
              <p:cNvPr id="49" name="Prostokąt 48">
                <a:extLst>
                  <a:ext uri="{FF2B5EF4-FFF2-40B4-BE49-F238E27FC236}">
                    <a16:creationId xmlns:a16="http://schemas.microsoft.com/office/drawing/2014/main" id="{3B398972-1624-4C4E-A9F4-83B21A85A514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65000"/>
                    <a:lumOff val="3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50" name="Dowolny kształt: kształt 49">
                <a:extLst>
                  <a:ext uri="{FF2B5EF4-FFF2-40B4-BE49-F238E27FC236}">
                    <a16:creationId xmlns:a16="http://schemas.microsoft.com/office/drawing/2014/main" id="{659EA705-3B19-43CA-BFDD-6DBEE0B3D48A}"/>
                  </a:ext>
                </a:extLst>
              </p:cNvPr>
              <p:cNvSpPr/>
              <p:nvPr/>
            </p:nvSpPr>
            <p:spPr>
              <a:xfrm>
                <a:off x="11409947" y="1102641"/>
                <a:ext cx="782053" cy="1580333"/>
              </a:xfrm>
              <a:custGeom>
                <a:avLst/>
                <a:gdLst>
                  <a:gd name="connsiteX0" fmla="*/ 782053 w 782053"/>
                  <a:gd name="connsiteY0" fmla="*/ 0 h 1580333"/>
                  <a:gd name="connsiteX1" fmla="*/ 782053 w 782053"/>
                  <a:gd name="connsiteY1" fmla="*/ 1580333 h 1580333"/>
                  <a:gd name="connsiteX2" fmla="*/ 631647 w 782053"/>
                  <a:gd name="connsiteY2" fmla="*/ 1565170 h 1580333"/>
                  <a:gd name="connsiteX3" fmla="*/ 0 w 782053"/>
                  <a:gd name="connsiteY3" fmla="*/ 790166 h 1580333"/>
                  <a:gd name="connsiteX4" fmla="*/ 631647 w 782053"/>
                  <a:gd name="connsiteY4" fmla="*/ 15162 h 158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053" h="1580333">
                    <a:moveTo>
                      <a:pt x="782053" y="0"/>
                    </a:moveTo>
                    <a:lnTo>
                      <a:pt x="782053" y="1580333"/>
                    </a:lnTo>
                    <a:lnTo>
                      <a:pt x="631647" y="1565170"/>
                    </a:lnTo>
                    <a:cubicBezTo>
                      <a:pt x="271167" y="1491405"/>
                      <a:pt x="0" y="1172453"/>
                      <a:pt x="0" y="790166"/>
                    </a:cubicBezTo>
                    <a:cubicBezTo>
                      <a:pt x="0" y="407880"/>
                      <a:pt x="271167" y="88927"/>
                      <a:pt x="631647" y="151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  <p:sp>
            <p:nvSpPr>
              <p:cNvPr id="51" name="pole tekstowe 50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2A449E5-3B0C-4193-9108-D2E4A477D4D3}"/>
                  </a:ext>
                </a:extLst>
              </p:cNvPr>
              <p:cNvSpPr txBox="1"/>
              <p:nvPr/>
            </p:nvSpPr>
            <p:spPr>
              <a:xfrm rot="16200000">
                <a:off x="11194255" y="1738920"/>
                <a:ext cx="1664656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1400" b="1" kern="2100" spc="100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przewagi</a:t>
                </a:r>
              </a:p>
            </p:txBody>
          </p:sp>
          <p:pic>
            <p:nvPicPr>
              <p:cNvPr id="52" name="Grafika 51" descr="Uścisk dłoni">
                <a:extLst>
                  <a:ext uri="{FF2B5EF4-FFF2-40B4-BE49-F238E27FC236}">
                    <a16:creationId xmlns:a16="http://schemas.microsoft.com/office/drawing/2014/main" id="{68D50047-CA29-4523-BF59-EC45EAF3A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11456712" y="1644796"/>
                <a:ext cx="469232" cy="469232"/>
              </a:xfrm>
              <a:prstGeom prst="rect">
                <a:avLst/>
              </a:prstGeom>
            </p:spPr>
          </p:pic>
        </p:grpSp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4FA2E8D6-2D63-4873-AEAA-6C38F0624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9" r="9553"/>
            <a:stretch/>
          </p:blipFill>
          <p:spPr>
            <a:xfrm>
              <a:off x="1245550" y="0"/>
              <a:ext cx="9818649" cy="3311552"/>
            </a:xfrm>
            <a:prstGeom prst="rect">
              <a:avLst/>
            </a:prstGeom>
          </p:spPr>
        </p:pic>
      </p:grpSp>
      <p:grpSp>
        <p:nvGrpSpPr>
          <p:cNvPr id="5" name="Działania">
            <a:extLst>
              <a:ext uri="{FF2B5EF4-FFF2-40B4-BE49-F238E27FC236}">
                <a16:creationId xmlns:a16="http://schemas.microsoft.com/office/drawing/2014/main" id="{B9860A44-2784-4F42-8036-53CF645B83C2}"/>
              </a:ext>
            </a:extLst>
          </p:cNvPr>
          <p:cNvGrpSpPr/>
          <p:nvPr/>
        </p:nvGrpSpPr>
        <p:grpSpPr>
          <a:xfrm>
            <a:off x="-10845889" y="0"/>
            <a:ext cx="12192000" cy="6858000"/>
            <a:chOff x="-317" y="0"/>
            <a:chExt cx="12192000" cy="6858000"/>
          </a:xfrm>
        </p:grpSpPr>
        <p:grpSp>
          <p:nvGrpSpPr>
            <p:cNvPr id="207" name="Działania">
              <a:extLst>
                <a:ext uri="{FF2B5EF4-FFF2-40B4-BE49-F238E27FC236}">
                  <a16:creationId xmlns:a16="http://schemas.microsoft.com/office/drawing/2014/main" id="{9DD9753A-28FB-4F1F-BD78-606901495843}"/>
                </a:ext>
              </a:extLst>
            </p:cNvPr>
            <p:cNvGrpSpPr/>
            <p:nvPr/>
          </p:nvGrpSpPr>
          <p:grpSpPr>
            <a:xfrm>
              <a:off x="-317" y="0"/>
              <a:ext cx="12192000" cy="6858000"/>
              <a:chOff x="-10818267" y="0"/>
              <a:chExt cx="12192000" cy="6858000"/>
            </a:xfrm>
          </p:grpSpPr>
          <p:sp>
            <p:nvSpPr>
              <p:cNvPr id="221" name="Prostokąt 220">
                <a:extLst>
                  <a:ext uri="{FF2B5EF4-FFF2-40B4-BE49-F238E27FC236}">
                    <a16:creationId xmlns:a16="http://schemas.microsoft.com/office/drawing/2014/main" id="{6D27CDEE-556F-494B-80DB-D990C15012CD}"/>
                  </a:ext>
                </a:extLst>
              </p:cNvPr>
              <p:cNvSpPr/>
              <p:nvPr/>
            </p:nvSpPr>
            <p:spPr>
              <a:xfrm>
                <a:off x="-10818267" y="0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65000"/>
                    <a:lumOff val="3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22" name="Dowolny kształt: kształt 2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BCE2655-7CF5-4E48-A478-73336A79CA0E}"/>
                  </a:ext>
                </a:extLst>
              </p:cNvPr>
              <p:cNvSpPr/>
              <p:nvPr/>
            </p:nvSpPr>
            <p:spPr>
              <a:xfrm>
                <a:off x="591680" y="204161"/>
                <a:ext cx="782053" cy="1580333"/>
              </a:xfrm>
              <a:custGeom>
                <a:avLst/>
                <a:gdLst>
                  <a:gd name="connsiteX0" fmla="*/ 782053 w 782053"/>
                  <a:gd name="connsiteY0" fmla="*/ 0 h 1580333"/>
                  <a:gd name="connsiteX1" fmla="*/ 782053 w 782053"/>
                  <a:gd name="connsiteY1" fmla="*/ 1580333 h 1580333"/>
                  <a:gd name="connsiteX2" fmla="*/ 631647 w 782053"/>
                  <a:gd name="connsiteY2" fmla="*/ 1565170 h 1580333"/>
                  <a:gd name="connsiteX3" fmla="*/ 0 w 782053"/>
                  <a:gd name="connsiteY3" fmla="*/ 790166 h 1580333"/>
                  <a:gd name="connsiteX4" fmla="*/ 631647 w 782053"/>
                  <a:gd name="connsiteY4" fmla="*/ 15162 h 158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053" h="1580333">
                    <a:moveTo>
                      <a:pt x="782053" y="0"/>
                    </a:moveTo>
                    <a:lnTo>
                      <a:pt x="782053" y="1580333"/>
                    </a:lnTo>
                    <a:lnTo>
                      <a:pt x="631647" y="1565170"/>
                    </a:lnTo>
                    <a:cubicBezTo>
                      <a:pt x="271167" y="1491405"/>
                      <a:pt x="0" y="1172453"/>
                      <a:pt x="0" y="790166"/>
                    </a:cubicBezTo>
                    <a:cubicBezTo>
                      <a:pt x="0" y="407880"/>
                      <a:pt x="271167" y="88927"/>
                      <a:pt x="631647" y="15162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  <p:sp>
            <p:nvSpPr>
              <p:cNvPr id="223" name="pole tekstowe 22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1879172-CC12-48F2-8D64-250BCC416934}"/>
                  </a:ext>
                </a:extLst>
              </p:cNvPr>
              <p:cNvSpPr txBox="1"/>
              <p:nvPr/>
            </p:nvSpPr>
            <p:spPr>
              <a:xfrm rot="16200000">
                <a:off x="527266" y="840440"/>
                <a:ext cx="1375749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1400" b="1" kern="2100" spc="1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o</a:t>
                </a:r>
                <a:r>
                  <a:rPr lang="az-Cyrl-AZ" sz="1400" b="1" kern="2100" spc="1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перации</a:t>
                </a:r>
                <a:endPara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224" name="Grafika 223" descr="Uniesiony kciuk">
                <a:extLst>
                  <a:ext uri="{FF2B5EF4-FFF2-40B4-BE49-F238E27FC236}">
                    <a16:creationId xmlns:a16="http://schemas.microsoft.com/office/drawing/2014/main" id="{B98D2E1B-610D-4CFE-A393-30D5F8F0D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6200000">
                <a:off x="672655" y="790010"/>
                <a:ext cx="426575" cy="4265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08" name="Powiększenie sekcji 207">
                  <a:extLst>
                    <a:ext uri="{FF2B5EF4-FFF2-40B4-BE49-F238E27FC236}">
                      <a16:creationId xmlns:a16="http://schemas.microsoft.com/office/drawing/2014/main" id="{14A01FD4-E54B-4ECD-AFB8-A108288E02C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19359507"/>
                    </p:ext>
                  </p:extLst>
                </p:nvPr>
              </p:nvGraphicFramePr>
              <p:xfrm>
                <a:off x="1891055" y="2209267"/>
                <a:ext cx="2811072" cy="1581228"/>
              </p:xfrm>
              <a:graphic>
                <a:graphicData uri="http://schemas.microsoft.com/office/powerpoint/2016/sectionzoom">
                  <psez:sectionZm>
                    <psez:sectionZmObj sectionId="{65934262-1383-413D-883E-F7545CCC5421}">
                      <psez:zmPr id="{51C562D2-9EC2-4186-A533-CEF0807B3EDA}" transitionDur="1000">
                        <p166:blipFill xmlns:p166="http://schemas.microsoft.com/office/powerpoint/2016/6/main">
                          <a:blip r:embed="rId9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2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08" name="Powiększenie sekcji 207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14A01FD4-E54B-4ECD-AFB8-A108288E02C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8954517" y="2209267"/>
                  <a:ext cx="2811072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09" name="Powiększenie sekcji 208">
                  <a:extLst>
                    <a:ext uri="{FF2B5EF4-FFF2-40B4-BE49-F238E27FC236}">
                      <a16:creationId xmlns:a16="http://schemas.microsoft.com/office/drawing/2014/main" id="{1EFDFFD8-CF1B-4CBD-80FF-834032B53CF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50224635"/>
                    </p:ext>
                  </p:extLst>
                </p:nvPr>
              </p:nvGraphicFramePr>
              <p:xfrm>
                <a:off x="8574992" y="2209267"/>
                <a:ext cx="2811071" cy="1581228"/>
              </p:xfrm>
              <a:graphic>
                <a:graphicData uri="http://schemas.microsoft.com/office/powerpoint/2016/sectionzoom">
                  <psez:sectionZm>
                    <psez:sectionZmObj sectionId="{A7FC7052-F495-476F-A486-07DDD09B6BC7}">
                      <psez:zmPr id="{1D5DE533-B84E-4C25-A81A-7B660A7678DD}" transitionDur="1000">
                        <p166:blipFill xmlns:p166="http://schemas.microsoft.com/office/powerpoint/2016/6/main">
                          <a:blip r:embed="rId1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1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09" name="Powiększenie sekcji 208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1EFDFFD8-CF1B-4CBD-80FF-834032B53CF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2270580" y="2209267"/>
                  <a:ext cx="2811071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210" name="pole tekstowe 209">
              <a:extLst>
                <a:ext uri="{FF2B5EF4-FFF2-40B4-BE49-F238E27FC236}">
                  <a16:creationId xmlns:a16="http://schemas.microsoft.com/office/drawing/2014/main" id="{8D3A21BC-87E6-49C8-BA2C-9A8D600E9380}"/>
                </a:ext>
              </a:extLst>
            </p:cNvPr>
            <p:cNvSpPr txBox="1"/>
            <p:nvPr/>
          </p:nvSpPr>
          <p:spPr>
            <a:xfrm>
              <a:off x="1963606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Сильные стороны</a:t>
              </a:r>
              <a:endParaRPr lang="pl-PL" sz="1000" dirty="0">
                <a:latin typeface="Century Gothic" panose="020B0502020202020204" pitchFamily="34" charset="0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1" name="Powiększenie sekcji 210">
                  <a:extLst>
                    <a:ext uri="{FF2B5EF4-FFF2-40B4-BE49-F238E27FC236}">
                      <a16:creationId xmlns:a16="http://schemas.microsoft.com/office/drawing/2014/main" id="{4FC15C28-A6C9-4EF6-A615-895CC298932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16349689"/>
                    </p:ext>
                  </p:extLst>
                </p:nvPr>
              </p:nvGraphicFramePr>
              <p:xfrm>
                <a:off x="1891053" y="4553109"/>
                <a:ext cx="2811074" cy="1581228"/>
              </p:xfrm>
              <a:graphic>
                <a:graphicData uri="http://schemas.microsoft.com/office/powerpoint/2016/sectionzoom">
                  <psez:sectionZm>
                    <psez:sectionZmObj sectionId="{C53AB369-7AE3-43AA-8182-2265C1670278}">
                      <psez:zmPr id="{FECC665B-E232-4981-816E-1BC3CD926227}" transitionDur="1000">
                        <p166:blipFill xmlns:p166="http://schemas.microsoft.com/office/powerpoint/2016/6/main">
                          <a:blip r:embed="rId1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4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11" name="Powiększenie sekcji 210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4FC15C28-A6C9-4EF6-A615-895CC298932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-8954519" y="4553109"/>
                  <a:ext cx="2811074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212" name="pole tekstowe 211">
              <a:extLst>
                <a:ext uri="{FF2B5EF4-FFF2-40B4-BE49-F238E27FC236}">
                  <a16:creationId xmlns:a16="http://schemas.microsoft.com/office/drawing/2014/main" id="{6711AFDF-CC0C-40D2-B02F-C225FE38B831}"/>
                </a:ext>
              </a:extLst>
            </p:cNvPr>
            <p:cNvSpPr txBox="1"/>
            <p:nvPr/>
          </p:nvSpPr>
          <p:spPr>
            <a:xfrm>
              <a:off x="2556740" y="451459"/>
              <a:ext cx="8048503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2000" b="1" dirty="0">
                  <a:latin typeface="Century Gothic" panose="020B0502020202020204" pitchFamily="34" charset="0"/>
                </a:rPr>
                <a:t>Миссия компании</a:t>
              </a:r>
              <a:endParaRPr lang="pl-PL" sz="2000" b="1" dirty="0">
                <a:latin typeface="Century Gothic" panose="020B0502020202020204" pitchFamily="34" charset="0"/>
              </a:endParaRPr>
            </a:p>
            <a:p>
              <a:endParaRPr lang="pl-PL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pl-PL" i="1" dirty="0">
                  <a:latin typeface="Century Gothic" panose="020B0502020202020204" pitchFamily="34" charset="0"/>
                </a:rPr>
                <a:t>"</a:t>
              </a:r>
              <a:r>
                <a:rPr lang="ru-RU" i="1" dirty="0">
                  <a:latin typeface="Century Gothic" panose="020B0502020202020204" pitchFamily="34" charset="0"/>
                </a:rPr>
                <a:t>Предоставление продукции высочайшего качества, ответствующей ожиданиям рынка, с использованием современных технологий</a:t>
              </a:r>
              <a:r>
                <a:rPr lang="pl-PL" i="1" dirty="0">
                  <a:latin typeface="Century Gothic" panose="020B0502020202020204" pitchFamily="34" charset="0"/>
                </a:rPr>
                <a:t>."</a:t>
              </a:r>
              <a:endParaRPr lang="pl-PL" sz="2000" i="1" dirty="0">
                <a:latin typeface="Century Gothic" panose="020B0502020202020204" pitchFamily="34" charset="0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3" name="Powiększenie sekcji 212">
                  <a:extLst>
                    <a:ext uri="{FF2B5EF4-FFF2-40B4-BE49-F238E27FC236}">
                      <a16:creationId xmlns:a16="http://schemas.microsoft.com/office/drawing/2014/main" id="{D981DD99-8269-4AEA-B614-01FCA3D9C6F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33273447"/>
                    </p:ext>
                  </p:extLst>
                </p:nvPr>
              </p:nvGraphicFramePr>
              <p:xfrm>
                <a:off x="8574991" y="4551148"/>
                <a:ext cx="2811071" cy="1581228"/>
              </p:xfrm>
              <a:graphic>
                <a:graphicData uri="http://schemas.microsoft.com/office/powerpoint/2016/sectionzoom">
                  <psez:sectionZm>
                    <psez:sectionZmObj sectionId="{ABCCF43E-1A37-438A-AB04-4FE4C03E42DD}">
                      <psez:zmPr id="{70AB0B78-BD6B-4C53-833D-D6034D9AAB83}" transitionDur="1000">
                        <p166:blipFill xmlns:p166="http://schemas.microsoft.com/office/powerpoint/2016/6/main">
                          <a:blip r:embed="rId1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1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13" name="Powiększenie sekcji 212">
                  <a:hlinkClick r:id="rId19" action="ppaction://hlinksldjump"/>
                  <a:extLst>
                    <a:ext uri="{FF2B5EF4-FFF2-40B4-BE49-F238E27FC236}">
                      <a16:creationId xmlns:a16="http://schemas.microsoft.com/office/drawing/2014/main" id="{D981DD99-8269-4AEA-B614-01FCA3D9C6F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-2270581" y="4551148"/>
                  <a:ext cx="2811071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4" name="Powiększenie sekcji 213">
                  <a:extLst>
                    <a:ext uri="{FF2B5EF4-FFF2-40B4-BE49-F238E27FC236}">
                      <a16:creationId xmlns:a16="http://schemas.microsoft.com/office/drawing/2014/main" id="{0F9A9875-F0F0-4FE8-9396-C6DB8222378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82831464"/>
                    </p:ext>
                  </p:extLst>
                </p:nvPr>
              </p:nvGraphicFramePr>
              <p:xfrm>
                <a:off x="5236949" y="4547419"/>
                <a:ext cx="2811070" cy="1581228"/>
              </p:xfrm>
              <a:graphic>
                <a:graphicData uri="http://schemas.microsoft.com/office/powerpoint/2016/sectionzoom">
                  <psez:sectionZm>
                    <psez:sectionZmObj sectionId="{038181A5-BC1B-4676-94EA-93A14432C4BA}">
                      <psez:zmPr id="{94B2A127-1AB0-4349-B62F-60B72B01FDCA}" transitionDur="1000">
                        <p166:blipFill xmlns:p166="http://schemas.microsoft.com/office/powerpoint/2016/6/main">
                          <a:blip r:embed="rId21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0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14" name="Powiększenie sekcji 213">
                  <a:hlinkClick r:id="rId22" action="ppaction://hlinksldjump"/>
                  <a:extLst>
                    <a:ext uri="{FF2B5EF4-FFF2-40B4-BE49-F238E27FC236}">
                      <a16:creationId xmlns:a16="http://schemas.microsoft.com/office/drawing/2014/main" id="{0F9A9875-F0F0-4FE8-9396-C6DB8222378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-5608623" y="4547419"/>
                  <a:ext cx="2811070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215" name="pole tekstowe 214">
              <a:extLst>
                <a:ext uri="{FF2B5EF4-FFF2-40B4-BE49-F238E27FC236}">
                  <a16:creationId xmlns:a16="http://schemas.microsoft.com/office/drawing/2014/main" id="{04D4B942-DB1C-4DE5-B367-E9611DAAF4E9}"/>
                </a:ext>
              </a:extLst>
            </p:cNvPr>
            <p:cNvSpPr txBox="1"/>
            <p:nvPr/>
          </p:nvSpPr>
          <p:spPr>
            <a:xfrm>
              <a:off x="5305635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Филиалы </a:t>
              </a:r>
              <a:r>
                <a:rPr lang="pl-PL" sz="1000" dirty="0">
                  <a:latin typeface="Century Gothic" panose="020B0502020202020204" pitchFamily="34" charset="0"/>
                </a:rPr>
                <a:t>AS-PL</a:t>
              </a:r>
            </a:p>
          </p:txBody>
        </p:sp>
        <p:sp>
          <p:nvSpPr>
            <p:cNvPr id="217" name="pole tekstowe 216">
              <a:extLst>
                <a:ext uri="{FF2B5EF4-FFF2-40B4-BE49-F238E27FC236}">
                  <a16:creationId xmlns:a16="http://schemas.microsoft.com/office/drawing/2014/main" id="{A2682D25-2A72-4A64-9BF3-1CF73E04EAE0}"/>
                </a:ext>
              </a:extLst>
            </p:cNvPr>
            <p:cNvSpPr txBox="1"/>
            <p:nvPr/>
          </p:nvSpPr>
          <p:spPr>
            <a:xfrm>
              <a:off x="1963606" y="6223798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Стандарты</a:t>
              </a:r>
              <a:endParaRPr lang="pl-PL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219" name="pole tekstowe 218">
              <a:extLst>
                <a:ext uri="{FF2B5EF4-FFF2-40B4-BE49-F238E27FC236}">
                  <a16:creationId xmlns:a16="http://schemas.microsoft.com/office/drawing/2014/main" id="{4B61223E-FC08-4156-B074-0878357F6743}"/>
                </a:ext>
              </a:extLst>
            </p:cNvPr>
            <p:cNvSpPr txBox="1"/>
            <p:nvPr/>
          </p:nvSpPr>
          <p:spPr>
            <a:xfrm>
              <a:off x="8676042" y="6223798"/>
              <a:ext cx="26477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Каталоги, сертификаты и организации</a:t>
              </a:r>
              <a:endParaRPr lang="pl-PL" sz="1000" dirty="0">
                <a:latin typeface="Century Gothic" panose="020B0502020202020204" pitchFamily="34" charset="0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20" name="Powiększenie sekcji 219">
                  <a:extLst>
                    <a:ext uri="{FF2B5EF4-FFF2-40B4-BE49-F238E27FC236}">
                      <a16:creationId xmlns:a16="http://schemas.microsoft.com/office/drawing/2014/main" id="{6AADE94D-879E-443E-AECA-5D1B212B667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18165306"/>
                    </p:ext>
                  </p:extLst>
                </p:nvPr>
              </p:nvGraphicFramePr>
              <p:xfrm>
                <a:off x="5238419" y="2206563"/>
                <a:ext cx="2809600" cy="1580400"/>
              </p:xfrm>
              <a:graphic>
                <a:graphicData uri="http://schemas.microsoft.com/office/powerpoint/2016/sectionzoom">
                  <psez:sectionZm>
                    <psez:sectionZmObj sectionId="{B3444A7E-EDCC-4303-A344-05F7E899646F}">
                      <psez:zmPr id="{29FFAD70-7172-481E-92EE-A6FB4EABECB0}" transitionDur="1000">
                        <p166:blipFill xmlns:p166="http://schemas.microsoft.com/office/powerpoint/2016/6/main">
                          <a:blip r:embed="rId24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09600" cy="15804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20" name="Powiększenie sekcji 219">
                  <a:hlinkClick r:id="rId25" action="ppaction://hlinksldjump"/>
                  <a:extLst>
                    <a:ext uri="{FF2B5EF4-FFF2-40B4-BE49-F238E27FC236}">
                      <a16:creationId xmlns:a16="http://schemas.microsoft.com/office/drawing/2014/main" id="{6AADE94D-879E-443E-AECA-5D1B212B66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-5607153" y="2206563"/>
                  <a:ext cx="2809600" cy="15804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0AC2A965-9178-4C72-BF48-C5F3EB2EDBEA}"/>
                </a:ext>
              </a:extLst>
            </p:cNvPr>
            <p:cNvSpPr txBox="1"/>
            <p:nvPr/>
          </p:nvSpPr>
          <p:spPr>
            <a:xfrm>
              <a:off x="8675574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Вместимость складов</a:t>
              </a:r>
              <a:endParaRPr lang="pl-PL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01D2BB3D-D4FF-46EC-9743-BED457B660B0}"/>
                </a:ext>
              </a:extLst>
            </p:cNvPr>
            <p:cNvSpPr txBox="1"/>
            <p:nvPr/>
          </p:nvSpPr>
          <p:spPr>
            <a:xfrm>
              <a:off x="5305167" y="6223798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Торговая платформа</a:t>
              </a:r>
              <a:endParaRPr lang="pl-PL" sz="10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5" name="Oferta">
            <a:extLst>
              <a:ext uri="{FF2B5EF4-FFF2-40B4-BE49-F238E27FC236}">
                <a16:creationId xmlns:a16="http://schemas.microsoft.com/office/drawing/2014/main" id="{8553982C-2949-47CC-B7EB-CD83782B8E50}"/>
              </a:ext>
            </a:extLst>
          </p:cNvPr>
          <p:cNvGrpSpPr/>
          <p:nvPr/>
        </p:nvGrpSpPr>
        <p:grpSpPr>
          <a:xfrm>
            <a:off x="-11118781" y="-41"/>
            <a:ext cx="12192000" cy="6858000"/>
            <a:chOff x="-11118781" y="-41"/>
            <a:chExt cx="12192000" cy="6858000"/>
          </a:xfrm>
        </p:grpSpPr>
        <p:sp>
          <p:nvSpPr>
            <p:cNvPr id="226" name="Prostokąt 225">
              <a:extLst>
                <a:ext uri="{FF2B5EF4-FFF2-40B4-BE49-F238E27FC236}">
                  <a16:creationId xmlns:a16="http://schemas.microsoft.com/office/drawing/2014/main" id="{1D735738-1096-4F8D-B0D9-5084BCFA5913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227" name="Dowolny kształt: kształt 226">
              <a:hlinkClick r:id="rId2" action="ppaction://hlinksldjump"/>
              <a:extLst>
                <a:ext uri="{FF2B5EF4-FFF2-40B4-BE49-F238E27FC236}">
                  <a16:creationId xmlns:a16="http://schemas.microsoft.com/office/drawing/2014/main" id="{9931F2A3-C1E0-4D64-BBCF-FE69ED1FF962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28" name="pole tekstowe 227">
              <a:hlinkClick r:id="rId2" action="ppaction://hlinksldjump"/>
              <a:extLst>
                <a:ext uri="{FF2B5EF4-FFF2-40B4-BE49-F238E27FC236}">
                  <a16:creationId xmlns:a16="http://schemas.microsoft.com/office/drawing/2014/main" id="{2A9E5F24-F9A7-46F0-8F61-4F5D28795D4E}"/>
                </a:ext>
              </a:extLst>
            </p:cNvPr>
            <p:cNvSpPr txBox="1"/>
            <p:nvPr/>
          </p:nvSpPr>
          <p:spPr>
            <a:xfrm rot="16200000">
              <a:off x="83168" y="2053661"/>
              <a:ext cx="1657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предложения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29" name="Grafika 228" descr="Uścisk dłoni">
              <a:extLst>
                <a:ext uri="{FF2B5EF4-FFF2-40B4-BE49-F238E27FC236}">
                  <a16:creationId xmlns:a16="http://schemas.microsoft.com/office/drawing/2014/main" id="{D702AFAD-0E84-41DC-B2C5-EF10A123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230" name="Regeneracja">
            <a:extLst>
              <a:ext uri="{FF2B5EF4-FFF2-40B4-BE49-F238E27FC236}">
                <a16:creationId xmlns:a16="http://schemas.microsoft.com/office/drawing/2014/main" id="{A9297A79-FEDC-4D29-A110-B74E27F4E410}"/>
              </a:ext>
            </a:extLst>
          </p:cNvPr>
          <p:cNvGrpSpPr/>
          <p:nvPr/>
        </p:nvGrpSpPr>
        <p:grpSpPr>
          <a:xfrm>
            <a:off x="-11379260" y="0"/>
            <a:ext cx="12192000" cy="6858000"/>
            <a:chOff x="-10595260" y="0"/>
            <a:chExt cx="12192000" cy="6858000"/>
          </a:xfrm>
        </p:grpSpPr>
        <p:sp>
          <p:nvSpPr>
            <p:cNvPr id="231" name="Prostokąt 230">
              <a:extLst>
                <a:ext uri="{FF2B5EF4-FFF2-40B4-BE49-F238E27FC236}">
                  <a16:creationId xmlns:a16="http://schemas.microsoft.com/office/drawing/2014/main" id="{5E805B85-DEE7-499B-ADDF-142F000B1974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2" name="Dowolny kształt: kształt 231">
              <a:hlinkClick r:id="rId29" action="ppaction://hlinksldjump"/>
              <a:extLst>
                <a:ext uri="{FF2B5EF4-FFF2-40B4-BE49-F238E27FC236}">
                  <a16:creationId xmlns:a16="http://schemas.microsoft.com/office/drawing/2014/main" id="{5E4F18D6-5987-4CDE-BE1A-9035244AA3CE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233" name="pole tekstowe 232">
              <a:hlinkClick r:id="rId29" action="ppaction://hlinksldjump"/>
              <a:extLst>
                <a:ext uri="{FF2B5EF4-FFF2-40B4-BE49-F238E27FC236}">
                  <a16:creationId xmlns:a16="http://schemas.microsoft.com/office/drawing/2014/main" id="{A5DB3E52-B3FC-419A-BF7B-A2160E8BB1F1}"/>
                </a:ext>
              </a:extLst>
            </p:cNvPr>
            <p:cNvSpPr txBox="1"/>
            <p:nvPr/>
          </p:nvSpPr>
          <p:spPr>
            <a:xfrm rot="16200000">
              <a:off x="674661" y="3320324"/>
              <a:ext cx="151332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регенерация</a:t>
              </a:r>
              <a:endParaRPr lang="pl-PL" sz="1400" b="1" kern="2100" spc="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4" name="Grafika 233" descr="Koła zębate">
              <a:extLst>
                <a:ext uri="{FF2B5EF4-FFF2-40B4-BE49-F238E27FC236}">
                  <a16:creationId xmlns:a16="http://schemas.microsoft.com/office/drawing/2014/main" id="{7083352F-75E8-4C1D-BB23-CD9920A2F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235" name="Zalety">
            <a:extLst>
              <a:ext uri="{FF2B5EF4-FFF2-40B4-BE49-F238E27FC236}">
                <a16:creationId xmlns:a16="http://schemas.microsoft.com/office/drawing/2014/main" id="{A6C1F553-8914-4830-BE9C-78A785624365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236" name="Prostokąt 235">
              <a:extLst>
                <a:ext uri="{FF2B5EF4-FFF2-40B4-BE49-F238E27FC236}">
                  <a16:creationId xmlns:a16="http://schemas.microsoft.com/office/drawing/2014/main" id="{EC0E534F-7811-47E7-8069-5A91F03E07DA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7" name="Dowolny kształt: kształt 236">
              <a:hlinkClick r:id="rId29" action="ppaction://hlinksldjump"/>
              <a:extLst>
                <a:ext uri="{FF2B5EF4-FFF2-40B4-BE49-F238E27FC236}">
                  <a16:creationId xmlns:a16="http://schemas.microsoft.com/office/drawing/2014/main" id="{B7A5DDAB-2EA8-4380-ABD7-27A64306608E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238" name="pole tekstowe 237">
              <a:hlinkClick r:id="rId32" action="ppaction://hlinksldjump"/>
              <a:extLst>
                <a:ext uri="{FF2B5EF4-FFF2-40B4-BE49-F238E27FC236}">
                  <a16:creationId xmlns:a16="http://schemas.microsoft.com/office/drawing/2014/main" id="{51FB6C3A-AF3F-4B66-9D8F-FB6475C8C14B}"/>
                </a:ext>
              </a:extLst>
            </p:cNvPr>
            <p:cNvSpPr txBox="1"/>
            <p:nvPr/>
          </p:nvSpPr>
          <p:spPr>
            <a:xfrm rot="16200000">
              <a:off x="1470953" y="4474488"/>
              <a:ext cx="159483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преимущества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9" name="Grafika 238" descr="Rozwój biznesu">
              <a:extLst>
                <a:ext uri="{FF2B5EF4-FFF2-40B4-BE49-F238E27FC236}">
                  <a16:creationId xmlns:a16="http://schemas.microsoft.com/office/drawing/2014/main" id="{4012F59C-8B12-4C24-BB28-826FC0F70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240" name="Kontakt">
            <a:extLst>
              <a:ext uri="{FF2B5EF4-FFF2-40B4-BE49-F238E27FC236}">
                <a16:creationId xmlns:a16="http://schemas.microsoft.com/office/drawing/2014/main" id="{5F87DF2A-CD23-4D23-AC06-40251744A628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241" name="Prostokąt 240">
              <a:extLst>
                <a:ext uri="{FF2B5EF4-FFF2-40B4-BE49-F238E27FC236}">
                  <a16:creationId xmlns:a16="http://schemas.microsoft.com/office/drawing/2014/main" id="{8F2FBE5D-C79D-43CE-968D-6EA1915F5071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2" name="Dowolny kształt: kształt 241">
              <a:hlinkClick r:id="rId35" action="ppaction://hlinksldjump"/>
              <a:extLst>
                <a:ext uri="{FF2B5EF4-FFF2-40B4-BE49-F238E27FC236}">
                  <a16:creationId xmlns:a16="http://schemas.microsoft.com/office/drawing/2014/main" id="{3E942129-1C7A-4245-9B05-62B3579FB38C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43" name="pole tekstowe 242">
              <a:hlinkClick r:id="rId35" action="ppaction://hlinksldjump"/>
              <a:extLst>
                <a:ext uri="{FF2B5EF4-FFF2-40B4-BE49-F238E27FC236}">
                  <a16:creationId xmlns:a16="http://schemas.microsoft.com/office/drawing/2014/main" id="{5D9DB4C7-E8F0-43BB-86DC-846EC045CBC5}"/>
                </a:ext>
              </a:extLst>
            </p:cNvPr>
            <p:cNvSpPr txBox="1"/>
            <p:nvPr/>
          </p:nvSpPr>
          <p:spPr>
            <a:xfrm rot="16200000">
              <a:off x="-580594" y="5704684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контакты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4" name="Prostokąt 243">
              <a:extLst>
                <a:ext uri="{FF2B5EF4-FFF2-40B4-BE49-F238E27FC236}">
                  <a16:creationId xmlns:a16="http://schemas.microsoft.com/office/drawing/2014/main" id="{9309FF9E-959F-41AF-871B-49E3FE3BD2D6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45" name="Grafika 244" descr="Słuchawka">
              <a:extLst>
                <a:ext uri="{FF2B5EF4-FFF2-40B4-BE49-F238E27FC236}">
                  <a16:creationId xmlns:a16="http://schemas.microsoft.com/office/drawing/2014/main" id="{C922122D-FA92-4B01-B8E6-A031A5D85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0074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18E4CEFB-5001-42B2-9F97-F65A724E0A29}"/>
              </a:ext>
            </a:extLst>
          </p:cNvPr>
          <p:cNvSpPr/>
          <p:nvPr/>
        </p:nvSpPr>
        <p:spPr>
          <a:xfrm rot="16200000">
            <a:off x="6025933" y="-6657635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B47F691-F488-4F9B-A6D7-2B10BA4F174A}"/>
              </a:ext>
            </a:extLst>
          </p:cNvPr>
          <p:cNvSpPr/>
          <p:nvPr/>
        </p:nvSpPr>
        <p:spPr>
          <a:xfrm rot="16200000">
            <a:off x="6016135" y="449333"/>
            <a:ext cx="139244" cy="13043814"/>
          </a:xfrm>
          <a:prstGeom prst="rect">
            <a:avLst/>
          </a:prstGeom>
          <a:solidFill>
            <a:srgbClr val="E3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6" name="Grupa 45" hidden="1">
            <a:extLst>
              <a:ext uri="{FF2B5EF4-FFF2-40B4-BE49-F238E27FC236}">
                <a16:creationId xmlns:a16="http://schemas.microsoft.com/office/drawing/2014/main" id="{57A87F60-236D-47A6-832C-A9DBB4F3D67A}"/>
              </a:ext>
            </a:extLst>
          </p:cNvPr>
          <p:cNvGrpSpPr/>
          <p:nvPr/>
        </p:nvGrpSpPr>
        <p:grpSpPr>
          <a:xfrm>
            <a:off x="-268084" y="0"/>
            <a:ext cx="12192000" cy="6858000"/>
            <a:chOff x="-268084" y="0"/>
            <a:chExt cx="12192000" cy="6858000"/>
          </a:xfrm>
        </p:grpSpPr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40C79C2E-02DF-4766-91CD-D8DB20B26C83}"/>
                </a:ext>
              </a:extLst>
            </p:cNvPr>
            <p:cNvGrpSpPr/>
            <p:nvPr/>
          </p:nvGrpSpPr>
          <p:grpSpPr>
            <a:xfrm>
              <a:off x="-268084" y="0"/>
              <a:ext cx="12192000" cy="6858000"/>
              <a:chOff x="0" y="0"/>
              <a:chExt cx="12192000" cy="6858000"/>
            </a:xfrm>
          </p:grpSpPr>
          <p:sp>
            <p:nvSpPr>
              <p:cNvPr id="49" name="Prostokąt 48">
                <a:extLst>
                  <a:ext uri="{FF2B5EF4-FFF2-40B4-BE49-F238E27FC236}">
                    <a16:creationId xmlns:a16="http://schemas.microsoft.com/office/drawing/2014/main" id="{3B398972-1624-4C4E-A9F4-83B21A85A514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65000"/>
                    <a:lumOff val="3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50" name="Dowolny kształt: kształt 49">
                <a:extLst>
                  <a:ext uri="{FF2B5EF4-FFF2-40B4-BE49-F238E27FC236}">
                    <a16:creationId xmlns:a16="http://schemas.microsoft.com/office/drawing/2014/main" id="{659EA705-3B19-43CA-BFDD-6DBEE0B3D48A}"/>
                  </a:ext>
                </a:extLst>
              </p:cNvPr>
              <p:cNvSpPr/>
              <p:nvPr/>
            </p:nvSpPr>
            <p:spPr>
              <a:xfrm>
                <a:off x="11409947" y="1102641"/>
                <a:ext cx="782053" cy="1580333"/>
              </a:xfrm>
              <a:custGeom>
                <a:avLst/>
                <a:gdLst>
                  <a:gd name="connsiteX0" fmla="*/ 782053 w 782053"/>
                  <a:gd name="connsiteY0" fmla="*/ 0 h 1580333"/>
                  <a:gd name="connsiteX1" fmla="*/ 782053 w 782053"/>
                  <a:gd name="connsiteY1" fmla="*/ 1580333 h 1580333"/>
                  <a:gd name="connsiteX2" fmla="*/ 631647 w 782053"/>
                  <a:gd name="connsiteY2" fmla="*/ 1565170 h 1580333"/>
                  <a:gd name="connsiteX3" fmla="*/ 0 w 782053"/>
                  <a:gd name="connsiteY3" fmla="*/ 790166 h 1580333"/>
                  <a:gd name="connsiteX4" fmla="*/ 631647 w 782053"/>
                  <a:gd name="connsiteY4" fmla="*/ 15162 h 158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053" h="1580333">
                    <a:moveTo>
                      <a:pt x="782053" y="0"/>
                    </a:moveTo>
                    <a:lnTo>
                      <a:pt x="782053" y="1580333"/>
                    </a:lnTo>
                    <a:lnTo>
                      <a:pt x="631647" y="1565170"/>
                    </a:lnTo>
                    <a:cubicBezTo>
                      <a:pt x="271167" y="1491405"/>
                      <a:pt x="0" y="1172453"/>
                      <a:pt x="0" y="790166"/>
                    </a:cubicBezTo>
                    <a:cubicBezTo>
                      <a:pt x="0" y="407880"/>
                      <a:pt x="271167" y="88927"/>
                      <a:pt x="631647" y="151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  <p:sp>
            <p:nvSpPr>
              <p:cNvPr id="51" name="pole tekstowe 50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2A449E5-3B0C-4193-9108-D2E4A477D4D3}"/>
                  </a:ext>
                </a:extLst>
              </p:cNvPr>
              <p:cNvSpPr txBox="1"/>
              <p:nvPr/>
            </p:nvSpPr>
            <p:spPr>
              <a:xfrm rot="16200000">
                <a:off x="11194255" y="1738920"/>
                <a:ext cx="1664656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1400" b="1" kern="2100" spc="100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przewagi</a:t>
                </a:r>
              </a:p>
            </p:txBody>
          </p:sp>
          <p:pic>
            <p:nvPicPr>
              <p:cNvPr id="52" name="Grafika 51" descr="Uścisk dłoni">
                <a:extLst>
                  <a:ext uri="{FF2B5EF4-FFF2-40B4-BE49-F238E27FC236}">
                    <a16:creationId xmlns:a16="http://schemas.microsoft.com/office/drawing/2014/main" id="{68D50047-CA29-4523-BF59-EC45EAF3A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11456712" y="1644796"/>
                <a:ext cx="469232" cy="469232"/>
              </a:xfrm>
              <a:prstGeom prst="rect">
                <a:avLst/>
              </a:prstGeom>
            </p:spPr>
          </p:pic>
        </p:grpSp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4FA2E8D6-2D63-4873-AEAA-6C38F0624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9" r="9553"/>
            <a:stretch/>
          </p:blipFill>
          <p:spPr>
            <a:xfrm>
              <a:off x="1245550" y="0"/>
              <a:ext cx="9818649" cy="3311552"/>
            </a:xfrm>
            <a:prstGeom prst="rect">
              <a:avLst/>
            </a:prstGeom>
          </p:spPr>
        </p:pic>
      </p:grpSp>
      <p:grpSp>
        <p:nvGrpSpPr>
          <p:cNvPr id="5" name="Działania">
            <a:extLst>
              <a:ext uri="{FF2B5EF4-FFF2-40B4-BE49-F238E27FC236}">
                <a16:creationId xmlns:a16="http://schemas.microsoft.com/office/drawing/2014/main" id="{B9860A44-2784-4F42-8036-53CF645B83C2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317" y="0"/>
            <a:chExt cx="12192000" cy="6858000"/>
          </a:xfrm>
        </p:grpSpPr>
        <p:grpSp>
          <p:nvGrpSpPr>
            <p:cNvPr id="207" name="Działania">
              <a:extLst>
                <a:ext uri="{FF2B5EF4-FFF2-40B4-BE49-F238E27FC236}">
                  <a16:creationId xmlns:a16="http://schemas.microsoft.com/office/drawing/2014/main" id="{9DD9753A-28FB-4F1F-BD78-606901495843}"/>
                </a:ext>
              </a:extLst>
            </p:cNvPr>
            <p:cNvGrpSpPr/>
            <p:nvPr/>
          </p:nvGrpSpPr>
          <p:grpSpPr>
            <a:xfrm>
              <a:off x="-317" y="0"/>
              <a:ext cx="12192000" cy="6858000"/>
              <a:chOff x="-10818267" y="0"/>
              <a:chExt cx="12192000" cy="6858000"/>
            </a:xfrm>
          </p:grpSpPr>
          <p:sp>
            <p:nvSpPr>
              <p:cNvPr id="221" name="Prostokąt 220">
                <a:extLst>
                  <a:ext uri="{FF2B5EF4-FFF2-40B4-BE49-F238E27FC236}">
                    <a16:creationId xmlns:a16="http://schemas.microsoft.com/office/drawing/2014/main" id="{6D27CDEE-556F-494B-80DB-D990C15012CD}"/>
                  </a:ext>
                </a:extLst>
              </p:cNvPr>
              <p:cNvSpPr/>
              <p:nvPr/>
            </p:nvSpPr>
            <p:spPr>
              <a:xfrm>
                <a:off x="-10818267" y="0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65000"/>
                    <a:lumOff val="3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22" name="Dowolny kształt: kształt 22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BCE2655-7CF5-4E48-A478-73336A79CA0E}"/>
                  </a:ext>
                </a:extLst>
              </p:cNvPr>
              <p:cNvSpPr/>
              <p:nvPr/>
            </p:nvSpPr>
            <p:spPr>
              <a:xfrm>
                <a:off x="591680" y="204161"/>
                <a:ext cx="782053" cy="1580333"/>
              </a:xfrm>
              <a:custGeom>
                <a:avLst/>
                <a:gdLst>
                  <a:gd name="connsiteX0" fmla="*/ 782053 w 782053"/>
                  <a:gd name="connsiteY0" fmla="*/ 0 h 1580333"/>
                  <a:gd name="connsiteX1" fmla="*/ 782053 w 782053"/>
                  <a:gd name="connsiteY1" fmla="*/ 1580333 h 1580333"/>
                  <a:gd name="connsiteX2" fmla="*/ 631647 w 782053"/>
                  <a:gd name="connsiteY2" fmla="*/ 1565170 h 1580333"/>
                  <a:gd name="connsiteX3" fmla="*/ 0 w 782053"/>
                  <a:gd name="connsiteY3" fmla="*/ 790166 h 1580333"/>
                  <a:gd name="connsiteX4" fmla="*/ 631647 w 782053"/>
                  <a:gd name="connsiteY4" fmla="*/ 15162 h 158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053" h="1580333">
                    <a:moveTo>
                      <a:pt x="782053" y="0"/>
                    </a:moveTo>
                    <a:lnTo>
                      <a:pt x="782053" y="1580333"/>
                    </a:lnTo>
                    <a:lnTo>
                      <a:pt x="631647" y="1565170"/>
                    </a:lnTo>
                    <a:cubicBezTo>
                      <a:pt x="271167" y="1491405"/>
                      <a:pt x="0" y="1172453"/>
                      <a:pt x="0" y="790166"/>
                    </a:cubicBezTo>
                    <a:cubicBezTo>
                      <a:pt x="0" y="407880"/>
                      <a:pt x="271167" y="88927"/>
                      <a:pt x="631647" y="15162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  <p:sp>
            <p:nvSpPr>
              <p:cNvPr id="223" name="pole tekstowe 22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1879172-CC12-48F2-8D64-250BCC416934}"/>
                  </a:ext>
                </a:extLst>
              </p:cNvPr>
              <p:cNvSpPr txBox="1"/>
              <p:nvPr/>
            </p:nvSpPr>
            <p:spPr>
              <a:xfrm rot="16200000">
                <a:off x="527266" y="840440"/>
                <a:ext cx="1375749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1400" b="1" kern="2100" spc="1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o</a:t>
                </a:r>
                <a:r>
                  <a:rPr lang="az-Cyrl-AZ" sz="1400" b="1" kern="2100" spc="1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перации</a:t>
                </a:r>
                <a:endPara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224" name="Grafika 223" descr="Uniesiony kciuk">
                <a:extLst>
                  <a:ext uri="{FF2B5EF4-FFF2-40B4-BE49-F238E27FC236}">
                    <a16:creationId xmlns:a16="http://schemas.microsoft.com/office/drawing/2014/main" id="{B98D2E1B-610D-4CFE-A393-30D5F8F0D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6200000">
                <a:off x="672655" y="790010"/>
                <a:ext cx="426575" cy="4265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08" name="Powiększenie sekcji 207">
                  <a:extLst>
                    <a:ext uri="{FF2B5EF4-FFF2-40B4-BE49-F238E27FC236}">
                      <a16:creationId xmlns:a16="http://schemas.microsoft.com/office/drawing/2014/main" id="{14A01FD4-E54B-4ECD-AFB8-A108288E02C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891055" y="2209267"/>
                <a:ext cx="2811072" cy="1581228"/>
              </p:xfrm>
              <a:graphic>
                <a:graphicData uri="http://schemas.microsoft.com/office/powerpoint/2016/sectionzoom">
                  <psez:sectionZm>
                    <psez:sectionZmObj sectionId="{65934262-1383-413D-883E-F7545CCC5421}">
                      <psez:zmPr id="{51C562D2-9EC2-4186-A533-CEF0807B3EDA}" transitionDur="1000">
                        <p166:blipFill xmlns:p166="http://schemas.microsoft.com/office/powerpoint/2016/6/main">
                          <a:blip r:embed="rId9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2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08" name="Powiększenie sekcji 207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14A01FD4-E54B-4ECD-AFB8-A108288E02C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91055" y="2209267"/>
                  <a:ext cx="2811072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09" name="Powiększenie sekcji 208">
                  <a:extLst>
                    <a:ext uri="{FF2B5EF4-FFF2-40B4-BE49-F238E27FC236}">
                      <a16:creationId xmlns:a16="http://schemas.microsoft.com/office/drawing/2014/main" id="{1EFDFFD8-CF1B-4CBD-80FF-834032B53CF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574992" y="2209267"/>
                <a:ext cx="2811071" cy="1581228"/>
              </p:xfrm>
              <a:graphic>
                <a:graphicData uri="http://schemas.microsoft.com/office/powerpoint/2016/sectionzoom">
                  <psez:sectionZm>
                    <psez:sectionZmObj sectionId="{A7FC7052-F495-476F-A486-07DDD09B6BC7}">
                      <psez:zmPr id="{1D5DE533-B84E-4C25-A81A-7B660A7678DD}" transitionDur="1000">
                        <p166:blipFill xmlns:p166="http://schemas.microsoft.com/office/powerpoint/2016/6/main">
                          <a:blip r:embed="rId1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1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09" name="Powiększenie sekcji 208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1EFDFFD8-CF1B-4CBD-80FF-834032B53CF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4992" y="2209267"/>
                  <a:ext cx="2811071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210" name="pole tekstowe 209">
              <a:extLst>
                <a:ext uri="{FF2B5EF4-FFF2-40B4-BE49-F238E27FC236}">
                  <a16:creationId xmlns:a16="http://schemas.microsoft.com/office/drawing/2014/main" id="{8D3A21BC-87E6-49C8-BA2C-9A8D600E9380}"/>
                </a:ext>
              </a:extLst>
            </p:cNvPr>
            <p:cNvSpPr txBox="1"/>
            <p:nvPr/>
          </p:nvSpPr>
          <p:spPr>
            <a:xfrm>
              <a:off x="1963606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Сильные стороны</a:t>
              </a:r>
              <a:endParaRPr lang="pl-PL" sz="1000" dirty="0">
                <a:latin typeface="Century Gothic" panose="020B0502020202020204" pitchFamily="34" charset="0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1" name="Powiększenie sekcji 210">
                  <a:extLst>
                    <a:ext uri="{FF2B5EF4-FFF2-40B4-BE49-F238E27FC236}">
                      <a16:creationId xmlns:a16="http://schemas.microsoft.com/office/drawing/2014/main" id="{4FC15C28-A6C9-4EF6-A615-895CC298932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891053" y="4553109"/>
                <a:ext cx="2811074" cy="1581228"/>
              </p:xfrm>
              <a:graphic>
                <a:graphicData uri="http://schemas.microsoft.com/office/powerpoint/2016/sectionzoom">
                  <psez:sectionZm>
                    <psez:sectionZmObj sectionId="{C53AB369-7AE3-43AA-8182-2265C1670278}">
                      <psez:zmPr id="{FECC665B-E232-4981-816E-1BC3CD926227}" transitionDur="1000">
                        <p166:blipFill xmlns:p166="http://schemas.microsoft.com/office/powerpoint/2016/6/main">
                          <a:blip r:embed="rId1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4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11" name="Powiększenie sekcji 210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4FC15C28-A6C9-4EF6-A615-895CC298932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91053" y="4553109"/>
                  <a:ext cx="2811074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212" name="pole tekstowe 211">
              <a:extLst>
                <a:ext uri="{FF2B5EF4-FFF2-40B4-BE49-F238E27FC236}">
                  <a16:creationId xmlns:a16="http://schemas.microsoft.com/office/drawing/2014/main" id="{6711AFDF-CC0C-40D2-B02F-C225FE38B831}"/>
                </a:ext>
              </a:extLst>
            </p:cNvPr>
            <p:cNvSpPr txBox="1"/>
            <p:nvPr/>
          </p:nvSpPr>
          <p:spPr>
            <a:xfrm>
              <a:off x="2556740" y="451459"/>
              <a:ext cx="8048503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2000" b="1" dirty="0">
                  <a:latin typeface="Century Gothic" panose="020B0502020202020204" pitchFamily="34" charset="0"/>
                </a:rPr>
                <a:t>Миссия компании</a:t>
              </a:r>
              <a:endParaRPr lang="pl-PL" sz="2000" b="1" dirty="0">
                <a:latin typeface="Century Gothic" panose="020B0502020202020204" pitchFamily="34" charset="0"/>
              </a:endParaRPr>
            </a:p>
            <a:p>
              <a:endParaRPr lang="pl-PL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pl-PL" i="1" dirty="0">
                  <a:latin typeface="Century Gothic" panose="020B0502020202020204" pitchFamily="34" charset="0"/>
                </a:rPr>
                <a:t>"</a:t>
              </a:r>
              <a:r>
                <a:rPr lang="ru-RU" i="1" dirty="0">
                  <a:latin typeface="Century Gothic" panose="020B0502020202020204" pitchFamily="34" charset="0"/>
                </a:rPr>
                <a:t>Предоставление продукции высочайшего качества, ответствующей ожиданиям рынка, с использованием современных технологий</a:t>
              </a:r>
              <a:r>
                <a:rPr lang="pl-PL" i="1" dirty="0">
                  <a:latin typeface="Century Gothic" panose="020B0502020202020204" pitchFamily="34" charset="0"/>
                </a:rPr>
                <a:t>."</a:t>
              </a:r>
              <a:endParaRPr lang="pl-PL" sz="2000" i="1" dirty="0">
                <a:latin typeface="Century Gothic" panose="020B0502020202020204" pitchFamily="34" charset="0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3" name="Powiększenie sekcji 212">
                  <a:extLst>
                    <a:ext uri="{FF2B5EF4-FFF2-40B4-BE49-F238E27FC236}">
                      <a16:creationId xmlns:a16="http://schemas.microsoft.com/office/drawing/2014/main" id="{D981DD99-8269-4AEA-B614-01FCA3D9C6F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574991" y="4551148"/>
                <a:ext cx="2811071" cy="1581228"/>
              </p:xfrm>
              <a:graphic>
                <a:graphicData uri="http://schemas.microsoft.com/office/powerpoint/2016/sectionzoom">
                  <psez:sectionZm>
                    <psez:sectionZmObj sectionId="{ABCCF43E-1A37-438A-AB04-4FE4C03E42DD}">
                      <psez:zmPr id="{70AB0B78-BD6B-4C53-833D-D6034D9AAB83}" transitionDur="1000">
                        <p166:blipFill xmlns:p166="http://schemas.microsoft.com/office/powerpoint/2016/6/main">
                          <a:blip r:embed="rId1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1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13" name="Powiększenie sekcji 212">
                  <a:hlinkClick r:id="rId19" action="ppaction://hlinksldjump"/>
                  <a:extLst>
                    <a:ext uri="{FF2B5EF4-FFF2-40B4-BE49-F238E27FC236}">
                      <a16:creationId xmlns:a16="http://schemas.microsoft.com/office/drawing/2014/main" id="{D981DD99-8269-4AEA-B614-01FCA3D9C6F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574991" y="4551148"/>
                  <a:ext cx="2811071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14" name="Powiększenie sekcji 213">
                  <a:extLst>
                    <a:ext uri="{FF2B5EF4-FFF2-40B4-BE49-F238E27FC236}">
                      <a16:creationId xmlns:a16="http://schemas.microsoft.com/office/drawing/2014/main" id="{0F9A9875-F0F0-4FE8-9396-C6DB8222378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36949" y="4547419"/>
                <a:ext cx="2811070" cy="1581228"/>
              </p:xfrm>
              <a:graphic>
                <a:graphicData uri="http://schemas.microsoft.com/office/powerpoint/2016/sectionzoom">
                  <psez:sectionZm>
                    <psez:sectionZmObj sectionId="{038181A5-BC1B-4676-94EA-93A14432C4BA}">
                      <psez:zmPr id="{94B2A127-1AB0-4349-B62F-60B72B01FDCA}" transitionDur="1000">
                        <p166:blipFill xmlns:p166="http://schemas.microsoft.com/office/powerpoint/2016/6/main">
                          <a:blip r:embed="rId21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11070" cy="1581228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14" name="Powiększenie sekcji 213">
                  <a:hlinkClick r:id="rId22" action="ppaction://hlinksldjump"/>
                  <a:extLst>
                    <a:ext uri="{FF2B5EF4-FFF2-40B4-BE49-F238E27FC236}">
                      <a16:creationId xmlns:a16="http://schemas.microsoft.com/office/drawing/2014/main" id="{0F9A9875-F0F0-4FE8-9396-C6DB8222378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36949" y="4547419"/>
                  <a:ext cx="2811070" cy="158122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</p:spPr>
            </p:pic>
          </mc:Fallback>
        </mc:AlternateContent>
        <p:sp>
          <p:nvSpPr>
            <p:cNvPr id="215" name="pole tekstowe 214">
              <a:extLst>
                <a:ext uri="{FF2B5EF4-FFF2-40B4-BE49-F238E27FC236}">
                  <a16:creationId xmlns:a16="http://schemas.microsoft.com/office/drawing/2014/main" id="{04D4B942-DB1C-4DE5-B367-E9611DAAF4E9}"/>
                </a:ext>
              </a:extLst>
            </p:cNvPr>
            <p:cNvSpPr txBox="1"/>
            <p:nvPr/>
          </p:nvSpPr>
          <p:spPr>
            <a:xfrm>
              <a:off x="5305635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Филиалы </a:t>
              </a:r>
              <a:r>
                <a:rPr lang="pl-PL" sz="1000" dirty="0">
                  <a:latin typeface="Century Gothic" panose="020B0502020202020204" pitchFamily="34" charset="0"/>
                </a:rPr>
                <a:t>AS-PL</a:t>
              </a:r>
            </a:p>
          </p:txBody>
        </p:sp>
        <p:sp>
          <p:nvSpPr>
            <p:cNvPr id="217" name="pole tekstowe 216">
              <a:extLst>
                <a:ext uri="{FF2B5EF4-FFF2-40B4-BE49-F238E27FC236}">
                  <a16:creationId xmlns:a16="http://schemas.microsoft.com/office/drawing/2014/main" id="{A2682D25-2A72-4A64-9BF3-1CF73E04EAE0}"/>
                </a:ext>
              </a:extLst>
            </p:cNvPr>
            <p:cNvSpPr txBox="1"/>
            <p:nvPr/>
          </p:nvSpPr>
          <p:spPr>
            <a:xfrm>
              <a:off x="1963606" y="6223798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Стандарты</a:t>
              </a:r>
              <a:endParaRPr lang="pl-PL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219" name="pole tekstowe 218">
              <a:extLst>
                <a:ext uri="{FF2B5EF4-FFF2-40B4-BE49-F238E27FC236}">
                  <a16:creationId xmlns:a16="http://schemas.microsoft.com/office/drawing/2014/main" id="{4B61223E-FC08-4156-B074-0878357F6743}"/>
                </a:ext>
              </a:extLst>
            </p:cNvPr>
            <p:cNvSpPr txBox="1"/>
            <p:nvPr/>
          </p:nvSpPr>
          <p:spPr>
            <a:xfrm>
              <a:off x="8676042" y="6223798"/>
              <a:ext cx="26477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Каталоги, сертификаты и организации</a:t>
              </a:r>
              <a:endParaRPr lang="pl-PL" sz="1000" dirty="0">
                <a:latin typeface="Century Gothic" panose="020B0502020202020204" pitchFamily="34" charset="0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20" name="Powiększenie sekcji 219">
                  <a:extLst>
                    <a:ext uri="{FF2B5EF4-FFF2-40B4-BE49-F238E27FC236}">
                      <a16:creationId xmlns:a16="http://schemas.microsoft.com/office/drawing/2014/main" id="{6AADE94D-879E-443E-AECA-5D1B212B667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38419" y="2206563"/>
                <a:ext cx="2809600" cy="1580400"/>
              </p:xfrm>
              <a:graphic>
                <a:graphicData uri="http://schemas.microsoft.com/office/powerpoint/2016/sectionzoom">
                  <psez:sectionZm>
                    <psez:sectionZmObj sectionId="{B3444A7E-EDCC-4303-A344-05F7E899646F}">
                      <psez:zmPr id="{29FFAD70-7172-481E-92EE-A6FB4EABECB0}" transitionDur="1000">
                        <p166:blipFill xmlns:p166="http://schemas.microsoft.com/office/powerpoint/2016/6/main">
                          <a:blip r:embed="rId24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809600" cy="15804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>
                            <a:outerShdw blurRad="76200" dist="38100" dir="7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20" name="Powiększenie sekcji 219">
                  <a:hlinkClick r:id="rId25" action="ppaction://hlinksldjump"/>
                  <a:extLst>
                    <a:ext uri="{FF2B5EF4-FFF2-40B4-BE49-F238E27FC236}">
                      <a16:creationId xmlns:a16="http://schemas.microsoft.com/office/drawing/2014/main" id="{6AADE94D-879E-443E-AECA-5D1B212B66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238419" y="2206563"/>
                  <a:ext cx="2809600" cy="15804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0AC2A965-9178-4C72-BF48-C5F3EB2EDBEA}"/>
                </a:ext>
              </a:extLst>
            </p:cNvPr>
            <p:cNvSpPr txBox="1"/>
            <p:nvPr/>
          </p:nvSpPr>
          <p:spPr>
            <a:xfrm>
              <a:off x="8675574" y="3882114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Вместимость складов</a:t>
              </a:r>
              <a:endParaRPr lang="pl-PL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01D2BB3D-D4FF-46EC-9743-BED457B660B0}"/>
                </a:ext>
              </a:extLst>
            </p:cNvPr>
            <p:cNvSpPr txBox="1"/>
            <p:nvPr/>
          </p:nvSpPr>
          <p:spPr>
            <a:xfrm>
              <a:off x="5305167" y="6223798"/>
              <a:ext cx="26477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z-Cyrl-AZ" sz="1000" dirty="0">
                  <a:latin typeface="Century Gothic" panose="020B0502020202020204" pitchFamily="34" charset="0"/>
                </a:rPr>
                <a:t>Торговая платформа</a:t>
              </a:r>
              <a:endParaRPr lang="pl-PL" sz="10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5" name="Oferta">
            <a:extLst>
              <a:ext uri="{FF2B5EF4-FFF2-40B4-BE49-F238E27FC236}">
                <a16:creationId xmlns:a16="http://schemas.microsoft.com/office/drawing/2014/main" id="{8553982C-2949-47CC-B7EB-CD83782B8E50}"/>
              </a:ext>
            </a:extLst>
          </p:cNvPr>
          <p:cNvGrpSpPr/>
          <p:nvPr/>
        </p:nvGrpSpPr>
        <p:grpSpPr>
          <a:xfrm>
            <a:off x="-11118781" y="-41"/>
            <a:ext cx="12192000" cy="6858000"/>
            <a:chOff x="-11118781" y="-41"/>
            <a:chExt cx="12192000" cy="6858000"/>
          </a:xfrm>
        </p:grpSpPr>
        <p:sp>
          <p:nvSpPr>
            <p:cNvPr id="226" name="Prostokąt 225">
              <a:extLst>
                <a:ext uri="{FF2B5EF4-FFF2-40B4-BE49-F238E27FC236}">
                  <a16:creationId xmlns:a16="http://schemas.microsoft.com/office/drawing/2014/main" id="{1D735738-1096-4F8D-B0D9-5084BCFA5913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227" name="Dowolny kształt: kształt 226">
              <a:hlinkClick r:id="rId2" action="ppaction://hlinksldjump"/>
              <a:extLst>
                <a:ext uri="{FF2B5EF4-FFF2-40B4-BE49-F238E27FC236}">
                  <a16:creationId xmlns:a16="http://schemas.microsoft.com/office/drawing/2014/main" id="{9931F2A3-C1E0-4D64-BBCF-FE69ED1FF962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28" name="pole tekstowe 227">
              <a:hlinkClick r:id="rId2" action="ppaction://hlinksldjump"/>
              <a:extLst>
                <a:ext uri="{FF2B5EF4-FFF2-40B4-BE49-F238E27FC236}">
                  <a16:creationId xmlns:a16="http://schemas.microsoft.com/office/drawing/2014/main" id="{2A9E5F24-F9A7-46F0-8F61-4F5D28795D4E}"/>
                </a:ext>
              </a:extLst>
            </p:cNvPr>
            <p:cNvSpPr txBox="1"/>
            <p:nvPr/>
          </p:nvSpPr>
          <p:spPr>
            <a:xfrm rot="16200000">
              <a:off x="83168" y="2053661"/>
              <a:ext cx="1657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предложения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29" name="Grafika 228" descr="Uścisk dłoni">
              <a:extLst>
                <a:ext uri="{FF2B5EF4-FFF2-40B4-BE49-F238E27FC236}">
                  <a16:creationId xmlns:a16="http://schemas.microsoft.com/office/drawing/2014/main" id="{D702AFAD-0E84-41DC-B2C5-EF10A123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230" name="Regeneracja">
            <a:extLst>
              <a:ext uri="{FF2B5EF4-FFF2-40B4-BE49-F238E27FC236}">
                <a16:creationId xmlns:a16="http://schemas.microsoft.com/office/drawing/2014/main" id="{A9297A79-FEDC-4D29-A110-B74E27F4E410}"/>
              </a:ext>
            </a:extLst>
          </p:cNvPr>
          <p:cNvGrpSpPr/>
          <p:nvPr/>
        </p:nvGrpSpPr>
        <p:grpSpPr>
          <a:xfrm>
            <a:off x="-11379260" y="0"/>
            <a:ext cx="12192000" cy="6858000"/>
            <a:chOff x="-10595260" y="0"/>
            <a:chExt cx="12192000" cy="6858000"/>
          </a:xfrm>
        </p:grpSpPr>
        <p:sp>
          <p:nvSpPr>
            <p:cNvPr id="231" name="Prostokąt 230">
              <a:extLst>
                <a:ext uri="{FF2B5EF4-FFF2-40B4-BE49-F238E27FC236}">
                  <a16:creationId xmlns:a16="http://schemas.microsoft.com/office/drawing/2014/main" id="{5E805B85-DEE7-499B-ADDF-142F000B1974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2" name="Dowolny kształt: kształt 231">
              <a:hlinkClick r:id="rId29" action="ppaction://hlinksldjump"/>
              <a:extLst>
                <a:ext uri="{FF2B5EF4-FFF2-40B4-BE49-F238E27FC236}">
                  <a16:creationId xmlns:a16="http://schemas.microsoft.com/office/drawing/2014/main" id="{5E4F18D6-5987-4CDE-BE1A-9035244AA3CE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233" name="pole tekstowe 232">
              <a:hlinkClick r:id="rId29" action="ppaction://hlinksldjump"/>
              <a:extLst>
                <a:ext uri="{FF2B5EF4-FFF2-40B4-BE49-F238E27FC236}">
                  <a16:creationId xmlns:a16="http://schemas.microsoft.com/office/drawing/2014/main" id="{A5DB3E52-B3FC-419A-BF7B-A2160E8BB1F1}"/>
                </a:ext>
              </a:extLst>
            </p:cNvPr>
            <p:cNvSpPr txBox="1"/>
            <p:nvPr/>
          </p:nvSpPr>
          <p:spPr>
            <a:xfrm rot="16200000">
              <a:off x="674661" y="3320324"/>
              <a:ext cx="151332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регенерация</a:t>
              </a:r>
              <a:endParaRPr lang="pl-PL" sz="1400" b="1" kern="2100" spc="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4" name="Grafika 233" descr="Koła zębate">
              <a:extLst>
                <a:ext uri="{FF2B5EF4-FFF2-40B4-BE49-F238E27FC236}">
                  <a16:creationId xmlns:a16="http://schemas.microsoft.com/office/drawing/2014/main" id="{7083352F-75E8-4C1D-BB23-CD9920A2F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235" name="Zalety">
            <a:extLst>
              <a:ext uri="{FF2B5EF4-FFF2-40B4-BE49-F238E27FC236}">
                <a16:creationId xmlns:a16="http://schemas.microsoft.com/office/drawing/2014/main" id="{A6C1F553-8914-4830-BE9C-78A785624365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236" name="Prostokąt 235">
              <a:extLst>
                <a:ext uri="{FF2B5EF4-FFF2-40B4-BE49-F238E27FC236}">
                  <a16:creationId xmlns:a16="http://schemas.microsoft.com/office/drawing/2014/main" id="{EC0E534F-7811-47E7-8069-5A91F03E07DA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7" name="Dowolny kształt: kształt 236">
              <a:hlinkClick r:id="rId29" action="ppaction://hlinksldjump"/>
              <a:extLst>
                <a:ext uri="{FF2B5EF4-FFF2-40B4-BE49-F238E27FC236}">
                  <a16:creationId xmlns:a16="http://schemas.microsoft.com/office/drawing/2014/main" id="{B7A5DDAB-2EA8-4380-ABD7-27A64306608E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238" name="pole tekstowe 237">
              <a:hlinkClick r:id="rId32" action="ppaction://hlinksldjump"/>
              <a:extLst>
                <a:ext uri="{FF2B5EF4-FFF2-40B4-BE49-F238E27FC236}">
                  <a16:creationId xmlns:a16="http://schemas.microsoft.com/office/drawing/2014/main" id="{51FB6C3A-AF3F-4B66-9D8F-FB6475C8C14B}"/>
                </a:ext>
              </a:extLst>
            </p:cNvPr>
            <p:cNvSpPr txBox="1"/>
            <p:nvPr/>
          </p:nvSpPr>
          <p:spPr>
            <a:xfrm rot="16200000">
              <a:off x="1470953" y="4474488"/>
              <a:ext cx="159483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преимущества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9" name="Grafika 238" descr="Rozwój biznesu">
              <a:extLst>
                <a:ext uri="{FF2B5EF4-FFF2-40B4-BE49-F238E27FC236}">
                  <a16:creationId xmlns:a16="http://schemas.microsoft.com/office/drawing/2014/main" id="{4012F59C-8B12-4C24-BB28-826FC0F70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240" name="Kontakt">
            <a:extLst>
              <a:ext uri="{FF2B5EF4-FFF2-40B4-BE49-F238E27FC236}">
                <a16:creationId xmlns:a16="http://schemas.microsoft.com/office/drawing/2014/main" id="{5F87DF2A-CD23-4D23-AC06-40251744A628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241" name="Prostokąt 240">
              <a:extLst>
                <a:ext uri="{FF2B5EF4-FFF2-40B4-BE49-F238E27FC236}">
                  <a16:creationId xmlns:a16="http://schemas.microsoft.com/office/drawing/2014/main" id="{8F2FBE5D-C79D-43CE-968D-6EA1915F5071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2" name="Dowolny kształt: kształt 241">
              <a:hlinkClick r:id="rId35" action="ppaction://hlinksldjump"/>
              <a:extLst>
                <a:ext uri="{FF2B5EF4-FFF2-40B4-BE49-F238E27FC236}">
                  <a16:creationId xmlns:a16="http://schemas.microsoft.com/office/drawing/2014/main" id="{3E942129-1C7A-4245-9B05-62B3579FB38C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43" name="pole tekstowe 242">
              <a:hlinkClick r:id="rId35" action="ppaction://hlinksldjump"/>
              <a:extLst>
                <a:ext uri="{FF2B5EF4-FFF2-40B4-BE49-F238E27FC236}">
                  <a16:creationId xmlns:a16="http://schemas.microsoft.com/office/drawing/2014/main" id="{5D9DB4C7-E8F0-43BB-86DC-846EC045CBC5}"/>
                </a:ext>
              </a:extLst>
            </p:cNvPr>
            <p:cNvSpPr txBox="1"/>
            <p:nvPr/>
          </p:nvSpPr>
          <p:spPr>
            <a:xfrm rot="16200000">
              <a:off x="-580594" y="5704684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контакты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4" name="Prostokąt 243">
              <a:extLst>
                <a:ext uri="{FF2B5EF4-FFF2-40B4-BE49-F238E27FC236}">
                  <a16:creationId xmlns:a16="http://schemas.microsoft.com/office/drawing/2014/main" id="{9309FF9E-959F-41AF-871B-49E3FE3BD2D6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45" name="Grafika 244" descr="Słuchawka">
              <a:extLst>
                <a:ext uri="{FF2B5EF4-FFF2-40B4-BE49-F238E27FC236}">
                  <a16:creationId xmlns:a16="http://schemas.microsoft.com/office/drawing/2014/main" id="{C922122D-FA92-4B01-B8E6-A031A5D85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699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Działania">
            <a:extLst>
              <a:ext uri="{FF2B5EF4-FFF2-40B4-BE49-F238E27FC236}">
                <a16:creationId xmlns:a16="http://schemas.microsoft.com/office/drawing/2014/main" id="{1C01D151-ABAC-4956-8240-24E2991BDC17}"/>
              </a:ext>
            </a:extLst>
          </p:cNvPr>
          <p:cNvGrpSpPr/>
          <p:nvPr/>
        </p:nvGrpSpPr>
        <p:grpSpPr>
          <a:xfrm>
            <a:off x="-317" y="0"/>
            <a:ext cx="12192000" cy="6858000"/>
            <a:chOff x="-10818267" y="0"/>
            <a:chExt cx="12192000" cy="6858000"/>
          </a:xfrm>
        </p:grpSpPr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9214D839-1FEF-4D53-B873-F814D7CE438C}"/>
                </a:ext>
              </a:extLst>
            </p:cNvPr>
            <p:cNvSpPr/>
            <p:nvPr/>
          </p:nvSpPr>
          <p:spPr>
            <a:xfrm>
              <a:off x="-1081826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5" name="Dowolny kształt: kształt 104">
              <a:hlinkClick r:id="rId2" action="ppaction://hlinksldjump"/>
              <a:extLst>
                <a:ext uri="{FF2B5EF4-FFF2-40B4-BE49-F238E27FC236}">
                  <a16:creationId xmlns:a16="http://schemas.microsoft.com/office/drawing/2014/main" id="{2FCB0F65-D56D-4F70-B085-1BCC6C05EE9E}"/>
                </a:ext>
              </a:extLst>
            </p:cNvPr>
            <p:cNvSpPr/>
            <p:nvPr/>
          </p:nvSpPr>
          <p:spPr>
            <a:xfrm>
              <a:off x="591680" y="204161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06" name="pole tekstowe 105">
              <a:hlinkClick r:id="rId2" action="ppaction://hlinksldjump"/>
              <a:extLst>
                <a:ext uri="{FF2B5EF4-FFF2-40B4-BE49-F238E27FC236}">
                  <a16:creationId xmlns:a16="http://schemas.microsoft.com/office/drawing/2014/main" id="{DDD39E88-A97F-41E1-B62C-5A34BD1E5711}"/>
                </a:ext>
              </a:extLst>
            </p:cNvPr>
            <p:cNvSpPr txBox="1"/>
            <p:nvPr/>
          </p:nvSpPr>
          <p:spPr>
            <a:xfrm rot="16200000">
              <a:off x="527266" y="840440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</a:t>
              </a:r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перации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7" name="Grafika 106" descr="Uniesiony kciuk">
              <a:extLst>
                <a:ext uri="{FF2B5EF4-FFF2-40B4-BE49-F238E27FC236}">
                  <a16:creationId xmlns:a16="http://schemas.microsoft.com/office/drawing/2014/main" id="{56848B93-16A8-47B5-9985-C6278121F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672655" y="790010"/>
              <a:ext cx="426575" cy="426575"/>
            </a:xfrm>
            <a:prstGeom prst="rect">
              <a:avLst/>
            </a:prstGeom>
          </p:spPr>
        </p:pic>
      </p:grpSp>
      <p:grpSp>
        <p:nvGrpSpPr>
          <p:cNvPr id="108" name="Oferta">
            <a:extLst>
              <a:ext uri="{FF2B5EF4-FFF2-40B4-BE49-F238E27FC236}">
                <a16:creationId xmlns:a16="http://schemas.microsoft.com/office/drawing/2014/main" id="{B4E42827-4F7D-4271-BCEA-B675F117C815}"/>
              </a:ext>
            </a:extLst>
          </p:cNvPr>
          <p:cNvGrpSpPr/>
          <p:nvPr/>
        </p:nvGrpSpPr>
        <p:grpSpPr>
          <a:xfrm>
            <a:off x="-11118781" y="-41"/>
            <a:ext cx="12192000" cy="6858000"/>
            <a:chOff x="-11118781" y="-41"/>
            <a:chExt cx="12192000" cy="6858000"/>
          </a:xfrm>
        </p:grpSpPr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1FAC738-7194-4F9C-A437-392DB3C21A6F}"/>
                </a:ext>
              </a:extLst>
            </p:cNvPr>
            <p:cNvSpPr/>
            <p:nvPr/>
          </p:nvSpPr>
          <p:spPr>
            <a:xfrm>
              <a:off x="-11118781" y="-4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/</a:t>
              </a:r>
            </a:p>
          </p:txBody>
        </p:sp>
        <p:sp>
          <p:nvSpPr>
            <p:cNvPr id="110" name="Dowolny kształt: kształt 109">
              <a:hlinkClick r:id="rId5" action="ppaction://hlinksldjump"/>
              <a:extLst>
                <a:ext uri="{FF2B5EF4-FFF2-40B4-BE49-F238E27FC236}">
                  <a16:creationId xmlns:a16="http://schemas.microsoft.com/office/drawing/2014/main" id="{FBAB9F79-2858-4A84-BA97-35A7215306B7}"/>
                </a:ext>
              </a:extLst>
            </p:cNvPr>
            <p:cNvSpPr/>
            <p:nvPr/>
          </p:nvSpPr>
          <p:spPr>
            <a:xfrm>
              <a:off x="291166" y="142332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F4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11" name="pole tekstowe 110">
              <a:hlinkClick r:id="rId5" action="ppaction://hlinksldjump"/>
              <a:extLst>
                <a:ext uri="{FF2B5EF4-FFF2-40B4-BE49-F238E27FC236}">
                  <a16:creationId xmlns:a16="http://schemas.microsoft.com/office/drawing/2014/main" id="{717FC535-7B82-4A04-8774-19A30C3BEF56}"/>
                </a:ext>
              </a:extLst>
            </p:cNvPr>
            <p:cNvSpPr txBox="1"/>
            <p:nvPr/>
          </p:nvSpPr>
          <p:spPr>
            <a:xfrm rot="16200000">
              <a:off x="19574" y="2054606"/>
              <a:ext cx="17844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предложения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12" name="Grafika 111" descr="Uścisk dłoni">
              <a:extLst>
                <a:ext uri="{FF2B5EF4-FFF2-40B4-BE49-F238E27FC236}">
                  <a16:creationId xmlns:a16="http://schemas.microsoft.com/office/drawing/2014/main" id="{2FD4E134-96EC-4300-9F48-B0A8E0596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02473" y="1922062"/>
              <a:ext cx="567771" cy="567771"/>
            </a:xfrm>
            <a:prstGeom prst="rect">
              <a:avLst/>
            </a:prstGeom>
          </p:spPr>
        </p:pic>
      </p:grpSp>
      <p:grpSp>
        <p:nvGrpSpPr>
          <p:cNvPr id="113" name="Regeneracja">
            <a:extLst>
              <a:ext uri="{FF2B5EF4-FFF2-40B4-BE49-F238E27FC236}">
                <a16:creationId xmlns:a16="http://schemas.microsoft.com/office/drawing/2014/main" id="{851DA021-6749-4CA0-8A87-3EABB5CDEA2F}"/>
              </a:ext>
            </a:extLst>
          </p:cNvPr>
          <p:cNvGrpSpPr/>
          <p:nvPr/>
        </p:nvGrpSpPr>
        <p:grpSpPr>
          <a:xfrm>
            <a:off x="-11379260" y="0"/>
            <a:ext cx="12192000" cy="6858000"/>
            <a:chOff x="-10595260" y="0"/>
            <a:chExt cx="12192000" cy="6858000"/>
          </a:xfrm>
        </p:grpSpPr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BBE6B996-7F36-4445-92A7-AA4DFD685D59}"/>
                </a:ext>
              </a:extLst>
            </p:cNvPr>
            <p:cNvSpPr/>
            <p:nvPr/>
          </p:nvSpPr>
          <p:spPr>
            <a:xfrm>
              <a:off x="-1059526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5" name="Dowolny kształt: kształt 114">
              <a:hlinkClick r:id="rId8" action="ppaction://hlinksldjump"/>
              <a:extLst>
                <a:ext uri="{FF2B5EF4-FFF2-40B4-BE49-F238E27FC236}">
                  <a16:creationId xmlns:a16="http://schemas.microsoft.com/office/drawing/2014/main" id="{9500A163-A8BF-4EF7-8E3C-FDCBA2C1424D}"/>
                </a:ext>
              </a:extLst>
            </p:cNvPr>
            <p:cNvSpPr/>
            <p:nvPr/>
          </p:nvSpPr>
          <p:spPr>
            <a:xfrm>
              <a:off x="814687" y="268404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16" name="pole tekstowe 115">
              <a:hlinkClick r:id="rId8" action="ppaction://hlinksldjump"/>
              <a:extLst>
                <a:ext uri="{FF2B5EF4-FFF2-40B4-BE49-F238E27FC236}">
                  <a16:creationId xmlns:a16="http://schemas.microsoft.com/office/drawing/2014/main" id="{8C9B9F15-FF4F-43EB-AA58-6EA77432164D}"/>
                </a:ext>
              </a:extLst>
            </p:cNvPr>
            <p:cNvSpPr txBox="1"/>
            <p:nvPr/>
          </p:nvSpPr>
          <p:spPr>
            <a:xfrm rot="16200000">
              <a:off x="674661" y="3320324"/>
              <a:ext cx="151332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регенерация</a:t>
              </a:r>
              <a:endParaRPr lang="pl-PL" sz="1400" b="1" kern="2100" spc="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17" name="Grafika 116" descr="Koła zębate">
              <a:extLst>
                <a:ext uri="{FF2B5EF4-FFF2-40B4-BE49-F238E27FC236}">
                  <a16:creationId xmlns:a16="http://schemas.microsoft.com/office/drawing/2014/main" id="{66DC8F52-BC45-4205-9D2F-4560BD507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35" y="3243390"/>
              <a:ext cx="469232" cy="469232"/>
            </a:xfrm>
            <a:prstGeom prst="rect">
              <a:avLst/>
            </a:prstGeom>
          </p:spPr>
        </p:pic>
      </p:grpSp>
      <p:grpSp>
        <p:nvGrpSpPr>
          <p:cNvPr id="118" name="Zalety">
            <a:extLst>
              <a:ext uri="{FF2B5EF4-FFF2-40B4-BE49-F238E27FC236}">
                <a16:creationId xmlns:a16="http://schemas.microsoft.com/office/drawing/2014/main" id="{3CD1C366-EF3C-482E-A5D9-50237066AF8C}"/>
              </a:ext>
            </a:extLst>
          </p:cNvPr>
          <p:cNvGrpSpPr/>
          <p:nvPr/>
        </p:nvGrpSpPr>
        <p:grpSpPr>
          <a:xfrm>
            <a:off x="-11662081" y="0"/>
            <a:ext cx="12192000" cy="6858000"/>
            <a:chOff x="-9765038" y="0"/>
            <a:chExt cx="12192000" cy="6858000"/>
          </a:xfrm>
        </p:grpSpPr>
        <p:sp>
          <p:nvSpPr>
            <p:cNvPr id="119" name="Prostokąt 118">
              <a:extLst>
                <a:ext uri="{FF2B5EF4-FFF2-40B4-BE49-F238E27FC236}">
                  <a16:creationId xmlns:a16="http://schemas.microsoft.com/office/drawing/2014/main" id="{4B91FDD4-BB2D-42F0-9A8B-5BEB90E1BA9D}"/>
                </a:ext>
              </a:extLst>
            </p:cNvPr>
            <p:cNvSpPr/>
            <p:nvPr/>
          </p:nvSpPr>
          <p:spPr>
            <a:xfrm>
              <a:off x="-9765038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0" name="Dowolny kształt: kształt 119">
              <a:hlinkClick r:id="rId11" action="ppaction://hlinksldjump"/>
              <a:extLst>
                <a:ext uri="{FF2B5EF4-FFF2-40B4-BE49-F238E27FC236}">
                  <a16:creationId xmlns:a16="http://schemas.microsoft.com/office/drawing/2014/main" id="{A86BBED2-7429-4AAE-82E4-E4592874C0F7}"/>
                </a:ext>
              </a:extLst>
            </p:cNvPr>
            <p:cNvSpPr/>
            <p:nvPr/>
          </p:nvSpPr>
          <p:spPr>
            <a:xfrm>
              <a:off x="1644909" y="3839838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21" name="pole tekstowe 12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3824C9-C7FD-416E-9F27-FE29D9C02CCB}"/>
                </a:ext>
              </a:extLst>
            </p:cNvPr>
            <p:cNvSpPr txBox="1"/>
            <p:nvPr/>
          </p:nvSpPr>
          <p:spPr>
            <a:xfrm rot="16200000">
              <a:off x="1478203" y="4472861"/>
              <a:ext cx="158033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преимущества</a:t>
              </a:r>
              <a:endParaRPr lang="pl-PL" b="1" kern="2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2" name="Grafika 121" descr="Rozwój biznesu">
              <a:extLst>
                <a:ext uri="{FF2B5EF4-FFF2-40B4-BE49-F238E27FC236}">
                  <a16:creationId xmlns:a16="http://schemas.microsoft.com/office/drawing/2014/main" id="{69C698D9-59E1-47B4-851D-461EF895D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1704638" y="4373764"/>
              <a:ext cx="469232" cy="469232"/>
            </a:xfrm>
            <a:prstGeom prst="rect">
              <a:avLst/>
            </a:prstGeom>
          </p:spPr>
        </p:pic>
      </p:grpSp>
      <p:grpSp>
        <p:nvGrpSpPr>
          <p:cNvPr id="123" name="Kontakt">
            <a:extLst>
              <a:ext uri="{FF2B5EF4-FFF2-40B4-BE49-F238E27FC236}">
                <a16:creationId xmlns:a16="http://schemas.microsoft.com/office/drawing/2014/main" id="{A007F49E-5B1F-4506-851D-19E4DC13BABB}"/>
              </a:ext>
            </a:extLst>
          </p:cNvPr>
          <p:cNvGrpSpPr/>
          <p:nvPr/>
        </p:nvGrpSpPr>
        <p:grpSpPr>
          <a:xfrm>
            <a:off x="-11946867" y="0"/>
            <a:ext cx="12212740" cy="6858000"/>
            <a:chOff x="-11946867" y="0"/>
            <a:chExt cx="12212740" cy="6858000"/>
          </a:xfrm>
        </p:grpSpPr>
        <p:sp>
          <p:nvSpPr>
            <p:cNvPr id="124" name="Prostokąt 123">
              <a:extLst>
                <a:ext uri="{FF2B5EF4-FFF2-40B4-BE49-F238E27FC236}">
                  <a16:creationId xmlns:a16="http://schemas.microsoft.com/office/drawing/2014/main" id="{171422F3-0D68-449C-888D-713E5966B593}"/>
                </a:ext>
              </a:extLst>
            </p:cNvPr>
            <p:cNvSpPr/>
            <p:nvPr/>
          </p:nvSpPr>
          <p:spPr>
            <a:xfrm>
              <a:off x="-11926127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5" name="Dowolny kształt: kształt 1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C4CA796E-0A42-423E-A578-3BBB07FE8C53}"/>
                </a:ext>
              </a:extLst>
            </p:cNvPr>
            <p:cNvSpPr/>
            <p:nvPr/>
          </p:nvSpPr>
          <p:spPr>
            <a:xfrm>
              <a:off x="-516180" y="5068405"/>
              <a:ext cx="782053" cy="1580333"/>
            </a:xfrm>
            <a:custGeom>
              <a:avLst/>
              <a:gdLst>
                <a:gd name="connsiteX0" fmla="*/ 782053 w 782053"/>
                <a:gd name="connsiteY0" fmla="*/ 0 h 1580333"/>
                <a:gd name="connsiteX1" fmla="*/ 782053 w 782053"/>
                <a:gd name="connsiteY1" fmla="*/ 1580333 h 1580333"/>
                <a:gd name="connsiteX2" fmla="*/ 631647 w 782053"/>
                <a:gd name="connsiteY2" fmla="*/ 1565170 h 1580333"/>
                <a:gd name="connsiteX3" fmla="*/ 0 w 782053"/>
                <a:gd name="connsiteY3" fmla="*/ 790166 h 1580333"/>
                <a:gd name="connsiteX4" fmla="*/ 631647 w 782053"/>
                <a:gd name="connsiteY4" fmla="*/ 15162 h 158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053" h="1580333">
                  <a:moveTo>
                    <a:pt x="782053" y="0"/>
                  </a:moveTo>
                  <a:lnTo>
                    <a:pt x="782053" y="1580333"/>
                  </a:lnTo>
                  <a:lnTo>
                    <a:pt x="631647" y="1565170"/>
                  </a:lnTo>
                  <a:cubicBezTo>
                    <a:pt x="271167" y="1491405"/>
                    <a:pt x="0" y="1172453"/>
                    <a:pt x="0" y="790166"/>
                  </a:cubicBezTo>
                  <a:cubicBezTo>
                    <a:pt x="0" y="407880"/>
                    <a:pt x="271167" y="88927"/>
                    <a:pt x="631647" y="151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26" name="pole tekstowe 125">
              <a:hlinkClick r:id="rId14" action="ppaction://hlinksldjump"/>
              <a:extLst>
                <a:ext uri="{FF2B5EF4-FFF2-40B4-BE49-F238E27FC236}">
                  <a16:creationId xmlns:a16="http://schemas.microsoft.com/office/drawing/2014/main" id="{4F6CA439-DE2C-4BA7-8946-E8183AFF54B4}"/>
                </a:ext>
              </a:extLst>
            </p:cNvPr>
            <p:cNvSpPr txBox="1"/>
            <p:nvPr/>
          </p:nvSpPr>
          <p:spPr>
            <a:xfrm rot="16200000">
              <a:off x="-580594" y="5704684"/>
              <a:ext cx="137574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z-Cyrl-AZ" sz="1400" b="1" kern="2100" spc="1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контакты</a:t>
              </a:r>
              <a:endParaRPr lang="pl-PL" sz="1400" b="1" kern="2100" spc="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7" name="Prostokąt 126">
              <a:extLst>
                <a:ext uri="{FF2B5EF4-FFF2-40B4-BE49-F238E27FC236}">
                  <a16:creationId xmlns:a16="http://schemas.microsoft.com/office/drawing/2014/main" id="{D890A7D0-200E-4023-BD3F-5FFFB0F339F0}"/>
                </a:ext>
              </a:extLst>
            </p:cNvPr>
            <p:cNvSpPr/>
            <p:nvPr/>
          </p:nvSpPr>
          <p:spPr>
            <a:xfrm>
              <a:off x="-11946867" y="1200"/>
              <a:ext cx="12204000" cy="3431702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8" name="Grafika 127" descr="Słuchawka">
              <a:extLst>
                <a:ext uri="{FF2B5EF4-FFF2-40B4-BE49-F238E27FC236}">
                  <a16:creationId xmlns:a16="http://schemas.microsoft.com/office/drawing/2014/main" id="{152D267A-02AA-4127-B839-7F0069067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-433892" y="5645283"/>
              <a:ext cx="426575" cy="426575"/>
            </a:xfrm>
            <a:prstGeom prst="rect">
              <a:avLst/>
            </a:prstGeom>
          </p:spPr>
        </p:pic>
      </p:grp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Powiększenie sekcji 3">
                <a:extLst>
                  <a:ext uri="{FF2B5EF4-FFF2-40B4-BE49-F238E27FC236}">
                    <a16:creationId xmlns:a16="http://schemas.microsoft.com/office/drawing/2014/main" id="{3E28583C-FD14-4651-BBB2-22BA6149BE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4354461"/>
                  </p:ext>
                </p:extLst>
              </p:nvPr>
            </p:nvGraphicFramePr>
            <p:xfrm>
              <a:off x="1890587" y="2209267"/>
              <a:ext cx="2811072" cy="1581228"/>
            </p:xfrm>
            <a:graphic>
              <a:graphicData uri="http://schemas.microsoft.com/office/powerpoint/2016/sectionzoom">
                <psez:sectionZm>
                  <psez:sectionZmObj sectionId="{65934262-1383-413D-883E-F7545CCC5421}">
                    <psez:zmPr id="{51C562D2-9EC2-4186-A533-CEF0807B3EDA}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2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Powiększenie sekcji 3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3E28583C-FD14-4651-BBB2-22BA6149BE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90587" y="2209267"/>
                <a:ext cx="2811072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Powiększenie sekcji 5">
                <a:extLst>
                  <a:ext uri="{FF2B5EF4-FFF2-40B4-BE49-F238E27FC236}">
                    <a16:creationId xmlns:a16="http://schemas.microsoft.com/office/drawing/2014/main" id="{EE49431E-10C6-4C22-A02B-C154E534DC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4731315"/>
                  </p:ext>
                </p:extLst>
              </p:nvPr>
            </p:nvGraphicFramePr>
            <p:xfrm>
              <a:off x="8574524" y="2209267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7FC7052-F495-476F-A486-07DDD09B6BC7}">
                    <psez:zmPr id="{1D5DE533-B84E-4C25-A81A-7B660A7678DD}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Powiększenie sekcji 5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EE49431E-10C6-4C22-A02B-C154E534DC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74524" y="2209267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Powiększenie sekcji 7">
                <a:extLst>
                  <a:ext uri="{FF2B5EF4-FFF2-40B4-BE49-F238E27FC236}">
                    <a16:creationId xmlns:a16="http://schemas.microsoft.com/office/drawing/2014/main" id="{B0799F01-6689-4F63-BC87-A42A1CB52E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0893603"/>
                  </p:ext>
                </p:extLst>
              </p:nvPr>
            </p:nvGraphicFramePr>
            <p:xfrm>
              <a:off x="1890585" y="4553109"/>
              <a:ext cx="2811074" cy="1581228"/>
            </p:xfrm>
            <a:graphic>
              <a:graphicData uri="http://schemas.microsoft.com/office/powerpoint/2016/sectionzoom">
                <psez:sectionZm>
                  <psez:sectionZmObj sectionId="{C53AB369-7AE3-43AA-8182-2265C1670278}">
                    <psez:zmPr id="{FECC665B-E232-4981-816E-1BC3CD926227}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4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Powiększenie sekcji 7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B0799F01-6689-4F63-BC87-A42A1CB52E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890585" y="4553109"/>
                <a:ext cx="2811074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Powiększenie sekcji 9">
                <a:extLst>
                  <a:ext uri="{FF2B5EF4-FFF2-40B4-BE49-F238E27FC236}">
                    <a16:creationId xmlns:a16="http://schemas.microsoft.com/office/drawing/2014/main" id="{AA2B878B-872B-4875-A90B-31E1BFC9AE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3324249"/>
                  </p:ext>
                </p:extLst>
              </p:nvPr>
            </p:nvGraphicFramePr>
            <p:xfrm>
              <a:off x="8574523" y="4551148"/>
              <a:ext cx="2811071" cy="1581228"/>
            </p:xfrm>
            <a:graphic>
              <a:graphicData uri="http://schemas.microsoft.com/office/powerpoint/2016/sectionzoom">
                <psez:sectionZm>
                  <psez:sectionZmObj sectionId="{ABCCF43E-1A37-438A-AB04-4FE4C03E42DD}">
                    <psez:zmPr id="{70AB0B78-BD6B-4C53-833D-D6034D9AAB83}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1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Powiększenie sekcji 9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AA2B878B-872B-4875-A90B-31E1BFC9AE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574523" y="4551148"/>
                <a:ext cx="2811071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Powiększenie sekcji 11">
                <a:extLst>
                  <a:ext uri="{FF2B5EF4-FFF2-40B4-BE49-F238E27FC236}">
                    <a16:creationId xmlns:a16="http://schemas.microsoft.com/office/drawing/2014/main" id="{F8969100-BAA9-41F0-9132-533D8FEF43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2759824"/>
                  </p:ext>
                </p:extLst>
              </p:nvPr>
            </p:nvGraphicFramePr>
            <p:xfrm>
              <a:off x="5236481" y="4547419"/>
              <a:ext cx="2811070" cy="1581228"/>
            </p:xfrm>
            <a:graphic>
              <a:graphicData uri="http://schemas.microsoft.com/office/powerpoint/2016/sectionzoom">
                <psez:sectionZm>
                  <psez:sectionZmObj sectionId="{038181A5-BC1B-4676-94EA-93A14432C4BA}">
                    <psez:zmPr id="{94B2A127-1AB0-4349-B62F-60B72B01FDCA}" transitionDur="1000">
                      <p166:blipFill xmlns:p166="http://schemas.microsoft.com/office/powerpoint/2016/6/main">
                        <a:blip r:embed="rId3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1070" cy="158122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Powiększenie sekcji 11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F8969100-BAA9-41F0-9132-533D8FEF43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236481" y="4547419"/>
                <a:ext cx="2811070" cy="158122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Powiększenie sekcji 18">
                <a:extLst>
                  <a:ext uri="{FF2B5EF4-FFF2-40B4-BE49-F238E27FC236}">
                    <a16:creationId xmlns:a16="http://schemas.microsoft.com/office/drawing/2014/main" id="{766FAF64-FA89-4E2D-9992-19D70EAA5A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8466617"/>
                  </p:ext>
                </p:extLst>
              </p:nvPr>
            </p:nvGraphicFramePr>
            <p:xfrm>
              <a:off x="5237951" y="2206563"/>
              <a:ext cx="2809600" cy="1580400"/>
            </p:xfrm>
            <a:graphic>
              <a:graphicData uri="http://schemas.microsoft.com/office/powerpoint/2016/sectionzoom">
                <psez:sectionZm>
                  <psez:sectionZmObj sectionId="{B3444A7E-EDCC-4303-A344-05F7E899646F}">
                    <psez:zmPr id="{29FFAD70-7172-481E-92EE-A6FB4EABECB0}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09600" cy="15804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contourClr>
                            <a:srgbClr val="969696"/>
                          </a:contourClr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Powiększenie sekcji 18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766FAF64-FA89-4E2D-9992-19D70EAA5A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37951" y="2206563"/>
                <a:ext cx="2809600" cy="15804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contourClr>
                  <a:srgbClr val="969696"/>
                </a:contourClr>
              </a:sp3d>
            </p:spPr>
          </p:pic>
        </mc:Fallback>
      </mc:AlternateContent>
      <p:pic>
        <p:nvPicPr>
          <p:cNvPr id="88" name="Grafika 87" descr="Kursor">
            <a:extLst>
              <a:ext uri="{FF2B5EF4-FFF2-40B4-BE49-F238E27FC236}">
                <a16:creationId xmlns:a16="http://schemas.microsoft.com/office/drawing/2014/main" id="{AA5D2F63-1141-4048-BF00-6CE7CE92C10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486601" y="3455975"/>
            <a:ext cx="387795" cy="38779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209F197-41A4-432E-9E7C-6DADF686E700}"/>
              </a:ext>
            </a:extLst>
          </p:cNvPr>
          <p:cNvSpPr txBox="1"/>
          <p:nvPr/>
        </p:nvSpPr>
        <p:spPr>
          <a:xfrm>
            <a:off x="2556740" y="451459"/>
            <a:ext cx="804850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z-Cyrl-AZ" sz="2000" b="1" dirty="0">
                <a:latin typeface="Century Gothic" panose="020B0502020202020204" pitchFamily="34" charset="0"/>
              </a:rPr>
              <a:t>Миссия компании</a:t>
            </a:r>
            <a:endParaRPr lang="pl-PL" sz="2000" b="1" dirty="0">
              <a:latin typeface="Century Gothic" panose="020B0502020202020204" pitchFamily="34" charset="0"/>
            </a:endParaRPr>
          </a:p>
          <a:p>
            <a:endParaRPr lang="pl-PL" b="1" dirty="0">
              <a:latin typeface="Century Gothic" panose="020B0502020202020204" pitchFamily="34" charset="0"/>
            </a:endParaRPr>
          </a:p>
          <a:p>
            <a:pPr algn="ctr"/>
            <a:r>
              <a:rPr lang="pl-PL" i="1" dirty="0">
                <a:latin typeface="Century Gothic" panose="020B0502020202020204" pitchFamily="34" charset="0"/>
              </a:rPr>
              <a:t>"</a:t>
            </a:r>
            <a:r>
              <a:rPr lang="ru-RU" i="1" dirty="0">
                <a:latin typeface="Century Gothic" panose="020B0502020202020204" pitchFamily="34" charset="0"/>
              </a:rPr>
              <a:t>Предоставление продукции высочайшего качества, ответствующей ожиданиям рынка, с использованием современных технологий</a:t>
            </a:r>
            <a:r>
              <a:rPr lang="pl-PL" i="1" dirty="0">
                <a:latin typeface="Century Gothic" panose="020B0502020202020204" pitchFamily="34" charset="0"/>
              </a:rPr>
              <a:t>."</a:t>
            </a:r>
            <a:endParaRPr lang="pl-PL" sz="2000" i="1" dirty="0">
              <a:latin typeface="Century Gothic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CD88FF3-E46E-4B43-BEDA-78075F2FDF8E}"/>
              </a:ext>
            </a:extLst>
          </p:cNvPr>
          <p:cNvSpPr txBox="1"/>
          <p:nvPr/>
        </p:nvSpPr>
        <p:spPr>
          <a:xfrm>
            <a:off x="1963606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Сильные стороны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1683C71-77A8-4E18-83D6-BF235FC9FD5A}"/>
              </a:ext>
            </a:extLst>
          </p:cNvPr>
          <p:cNvSpPr txBox="1"/>
          <p:nvPr/>
        </p:nvSpPr>
        <p:spPr>
          <a:xfrm>
            <a:off x="5305635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Филиалы </a:t>
            </a:r>
            <a:r>
              <a:rPr lang="pl-PL" sz="1000" dirty="0">
                <a:latin typeface="Century Gothic" panose="020B0502020202020204" pitchFamily="34" charset="0"/>
              </a:rPr>
              <a:t>AS-PL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0125251-616C-4A5E-8D63-22278188FC14}"/>
              </a:ext>
            </a:extLst>
          </p:cNvPr>
          <p:cNvSpPr txBox="1"/>
          <p:nvPr/>
        </p:nvSpPr>
        <p:spPr>
          <a:xfrm>
            <a:off x="8675574" y="3882114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Вместимость складов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E1014E0-2AD0-49F3-8C7F-14A5D1DC7AB5}"/>
              </a:ext>
            </a:extLst>
          </p:cNvPr>
          <p:cNvSpPr txBox="1"/>
          <p:nvPr/>
        </p:nvSpPr>
        <p:spPr>
          <a:xfrm>
            <a:off x="1963606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Стандарты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69741C2-E13D-4A17-9227-C068A965CA2A}"/>
              </a:ext>
            </a:extLst>
          </p:cNvPr>
          <p:cNvSpPr txBox="1"/>
          <p:nvPr/>
        </p:nvSpPr>
        <p:spPr>
          <a:xfrm>
            <a:off x="5305167" y="6223798"/>
            <a:ext cx="264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Торговая платформа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48DDF86-7D8E-4FA5-928B-CF80192D1491}"/>
              </a:ext>
            </a:extLst>
          </p:cNvPr>
          <p:cNvSpPr txBox="1"/>
          <p:nvPr/>
        </p:nvSpPr>
        <p:spPr>
          <a:xfrm>
            <a:off x="8676042" y="6223798"/>
            <a:ext cx="264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000" dirty="0">
                <a:latin typeface="Century Gothic" panose="020B0502020202020204" pitchFamily="34" charset="0"/>
              </a:rPr>
              <a:t>Каталоги, сертификаты и организации</a:t>
            </a:r>
            <a:endParaRPr lang="pl-PL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1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3146</TotalTime>
  <Words>1510</Words>
  <Application>Microsoft Office PowerPoint</Application>
  <PresentationFormat>Panoramiczny</PresentationFormat>
  <Paragraphs>339</Paragraphs>
  <Slides>45</Slides>
  <Notes>1</Notes>
  <HiddenSlides>24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Segoe UI Condensed</vt:lpstr>
      <vt:lpstr>Wingdings</vt:lpstr>
      <vt:lpstr>Motyw pakietu Office</vt:lpstr>
      <vt:lpstr>Image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Angelika Paciorek</dc:creator>
  <cp:lastModifiedBy>Sylwia Seredyn</cp:lastModifiedBy>
  <cp:revision>548</cp:revision>
  <dcterms:created xsi:type="dcterms:W3CDTF">2020-09-22T07:41:18Z</dcterms:created>
  <dcterms:modified xsi:type="dcterms:W3CDTF">2023-03-03T10:43:19Z</dcterms:modified>
</cp:coreProperties>
</file>